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0" r:id="rId1"/>
  </p:sldMasterIdLst>
  <p:notesMasterIdLst>
    <p:notesMasterId r:id="rId23"/>
  </p:notesMasterIdLst>
  <p:sldIdLst>
    <p:sldId id="256" r:id="rId2"/>
    <p:sldId id="259" r:id="rId3"/>
    <p:sldId id="268" r:id="rId4"/>
    <p:sldId id="271" r:id="rId5"/>
    <p:sldId id="272" r:id="rId6"/>
    <p:sldId id="273" r:id="rId7"/>
    <p:sldId id="274" r:id="rId8"/>
    <p:sldId id="275" r:id="rId9"/>
    <p:sldId id="279" r:id="rId10"/>
    <p:sldId id="260" r:id="rId11"/>
    <p:sldId id="276" r:id="rId12"/>
    <p:sldId id="277" r:id="rId13"/>
    <p:sldId id="278" r:id="rId14"/>
    <p:sldId id="261" r:id="rId15"/>
    <p:sldId id="265" r:id="rId16"/>
    <p:sldId id="264" r:id="rId17"/>
    <p:sldId id="266" r:id="rId18"/>
    <p:sldId id="269" r:id="rId19"/>
    <p:sldId id="262" r:id="rId20"/>
    <p:sldId id="281" r:id="rId21"/>
    <p:sldId id="280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82F"/>
    <a:srgbClr val="6FB72F"/>
    <a:srgbClr val="00FA00"/>
    <a:srgbClr val="990100"/>
    <a:srgbClr val="FFBD00"/>
    <a:srgbClr val="F7F700"/>
    <a:srgbClr val="88FF84"/>
    <a:srgbClr val="0BF8EB"/>
    <a:srgbClr val="0200A6"/>
    <a:srgbClr val="0118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997"/>
    <p:restoredTop sz="87500"/>
  </p:normalViewPr>
  <p:slideViewPr>
    <p:cSldViewPr snapToGrid="0" snapToObjects="1">
      <p:cViewPr>
        <p:scale>
          <a:sx n="125" d="100"/>
          <a:sy n="125" d="100"/>
        </p:scale>
        <p:origin x="192" y="-4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0715AE-2BC9-484C-964D-B4F67C585761}" type="datetimeFigureOut">
              <a:rPr lang="en-US" smtClean="0"/>
              <a:t>2/5/19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C56878-3C53-9E40-A02F-87E38A3E87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864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Relationship Id="rId3" Type="http://schemas.openxmlformats.org/officeDocument/2006/relationships/hyperlink" Target="http://www.maartenlambrechts.be/" TargetMode="Externa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Munzner</a:t>
            </a:r>
            <a:r>
              <a:rPr lang="en-US" dirty="0" smtClean="0"/>
              <a:t> textbook</a:t>
            </a:r>
          </a:p>
          <a:p>
            <a:endParaRPr lang="en-US" dirty="0" smtClean="0"/>
          </a:p>
          <a:p>
            <a:r>
              <a:rPr lang="en-US" dirty="0" smtClean="0"/>
              <a:t>Luminance </a:t>
            </a:r>
            <a:r>
              <a:rPr lang="mr-IN" dirty="0" smtClean="0"/>
              <a:t>–</a:t>
            </a:r>
            <a:r>
              <a:rPr lang="en-US" dirty="0" smtClean="0"/>
              <a:t> brightness/darkness</a:t>
            </a:r>
          </a:p>
          <a:p>
            <a:r>
              <a:rPr lang="en-US" dirty="0" smtClean="0"/>
              <a:t>Saturation</a:t>
            </a:r>
            <a:r>
              <a:rPr lang="en-US" baseline="0" dirty="0" smtClean="0"/>
              <a:t> </a:t>
            </a:r>
            <a:r>
              <a:rPr lang="mr-IN" baseline="0" dirty="0" smtClean="0"/>
              <a:t>–</a:t>
            </a:r>
            <a:r>
              <a:rPr lang="en-US" baseline="0" dirty="0" smtClean="0"/>
              <a:t> intensity or purity of the color</a:t>
            </a:r>
          </a:p>
          <a:p>
            <a:r>
              <a:rPr lang="en-US" baseline="0" dirty="0" smtClean="0"/>
              <a:t>Hue </a:t>
            </a:r>
            <a:r>
              <a:rPr lang="mr-IN" baseline="0" dirty="0" smtClean="0"/>
              <a:t>–</a:t>
            </a:r>
            <a:r>
              <a:rPr lang="en-US" baseline="0" dirty="0" smtClean="0"/>
              <a:t> the color itself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C56878-3C53-9E40-A02F-87E38A3E87A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6571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www.climate</a:t>
            </a:r>
            <a:r>
              <a:rPr lang="en-US" dirty="0" smtClean="0"/>
              <a:t>-lab-</a:t>
            </a:r>
            <a:r>
              <a:rPr lang="en-US" dirty="0" err="1" smtClean="0"/>
              <a:t>book.ac.uk</a:t>
            </a:r>
            <a:r>
              <a:rPr lang="en-US" dirty="0" smtClean="0"/>
              <a:t>/2016/why-rainbow-</a:t>
            </a:r>
            <a:r>
              <a:rPr lang="en-US" dirty="0" err="1" smtClean="0"/>
              <a:t>colour</a:t>
            </a:r>
            <a:r>
              <a:rPr lang="en-US" dirty="0" smtClean="0"/>
              <a:t>-scales-can-be-misleading/</a:t>
            </a:r>
          </a:p>
          <a:p>
            <a:r>
              <a:rPr lang="en-US" dirty="0" smtClean="0"/>
              <a:t>https://</a:t>
            </a:r>
            <a:r>
              <a:rPr lang="en-US" dirty="0" err="1" smtClean="0"/>
              <a:t>journals.ametsoc.org</a:t>
            </a:r>
            <a:r>
              <a:rPr lang="en-US" dirty="0" smtClean="0"/>
              <a:t>/</a:t>
            </a:r>
            <a:r>
              <a:rPr lang="en-US" dirty="0" err="1" smtClean="0"/>
              <a:t>doi</a:t>
            </a:r>
            <a:r>
              <a:rPr lang="en-US" dirty="0" smtClean="0"/>
              <a:t>/pdf/10.1175/BAMS-D-13-00155.1</a:t>
            </a:r>
          </a:p>
          <a:p>
            <a:r>
              <a:rPr lang="en-US" dirty="0" smtClean="0"/>
              <a:t>https://</a:t>
            </a:r>
            <a:r>
              <a:rPr lang="en-US" dirty="0" err="1" smtClean="0"/>
              <a:t>jakevdp.github.io</a:t>
            </a:r>
            <a:r>
              <a:rPr lang="en-US" dirty="0" smtClean="0"/>
              <a:t>/blog/2014/10/16/how-bad-is-your-</a:t>
            </a:r>
            <a:r>
              <a:rPr lang="en-US" dirty="0" err="1" smtClean="0"/>
              <a:t>colormap</a:t>
            </a:r>
            <a:r>
              <a:rPr lang="en-US" dirty="0" smtClean="0"/>
              <a:t>/</a:t>
            </a:r>
          </a:p>
          <a:p>
            <a:r>
              <a:rPr lang="en-US" dirty="0" smtClean="0"/>
              <a:t>https://</a:t>
            </a:r>
            <a:r>
              <a:rPr lang="en-US" dirty="0" err="1" smtClean="0"/>
              <a:t>eagereyes.org</a:t>
            </a:r>
            <a:r>
              <a:rPr lang="en-US" dirty="0" smtClean="0"/>
              <a:t>/basics/rainbow-color-map</a:t>
            </a:r>
          </a:p>
          <a:p>
            <a:r>
              <a:rPr lang="en-US" dirty="0" smtClean="0"/>
              <a:t>http://</a:t>
            </a:r>
            <a:r>
              <a:rPr lang="en-US" dirty="0" err="1" smtClean="0"/>
              <a:t>medvis.org</a:t>
            </a:r>
            <a:r>
              <a:rPr lang="en-US" dirty="0" smtClean="0"/>
              <a:t>/2012/08/21/rainbow-</a:t>
            </a:r>
            <a:r>
              <a:rPr lang="en-US" dirty="0" err="1" smtClean="0"/>
              <a:t>colormaps</a:t>
            </a:r>
            <a:r>
              <a:rPr lang="en-US" dirty="0" smtClean="0"/>
              <a:t>-what-are-they-good-for-absolutely-nothing/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C56878-3C53-9E40-A02F-87E38A3E87A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427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www.climate</a:t>
            </a:r>
            <a:r>
              <a:rPr lang="en-US" dirty="0" smtClean="0"/>
              <a:t>-lab-</a:t>
            </a:r>
            <a:r>
              <a:rPr lang="en-US" dirty="0" err="1" smtClean="0"/>
              <a:t>book.ac.uk</a:t>
            </a:r>
            <a:r>
              <a:rPr lang="en-US" dirty="0" smtClean="0"/>
              <a:t>/2016/why-rainbow-</a:t>
            </a:r>
            <a:r>
              <a:rPr lang="en-US" dirty="0" err="1" smtClean="0"/>
              <a:t>colour</a:t>
            </a:r>
            <a:r>
              <a:rPr lang="en-US" dirty="0" smtClean="0"/>
              <a:t>-scales-can-be-misleading/</a:t>
            </a:r>
          </a:p>
          <a:p>
            <a:r>
              <a:rPr lang="en-US" dirty="0" smtClean="0"/>
              <a:t>https://</a:t>
            </a:r>
            <a:r>
              <a:rPr lang="en-US" dirty="0" err="1" smtClean="0"/>
              <a:t>journals.ametsoc.org</a:t>
            </a:r>
            <a:r>
              <a:rPr lang="en-US" dirty="0" smtClean="0"/>
              <a:t>/</a:t>
            </a:r>
            <a:r>
              <a:rPr lang="en-US" dirty="0" err="1" smtClean="0"/>
              <a:t>doi</a:t>
            </a:r>
            <a:r>
              <a:rPr lang="en-US" dirty="0" smtClean="0"/>
              <a:t>/pdf/10.1175/BAMS-D-13-00155.1</a:t>
            </a:r>
          </a:p>
          <a:p>
            <a:r>
              <a:rPr lang="en-US" dirty="0" smtClean="0"/>
              <a:t>https://</a:t>
            </a:r>
            <a:r>
              <a:rPr lang="en-US" dirty="0" err="1" smtClean="0"/>
              <a:t>jakevdp.github.io</a:t>
            </a:r>
            <a:r>
              <a:rPr lang="en-US" dirty="0" smtClean="0"/>
              <a:t>/blog/2014/10/16/how-bad-is-your-</a:t>
            </a:r>
            <a:r>
              <a:rPr lang="en-US" dirty="0" err="1" smtClean="0"/>
              <a:t>colormap</a:t>
            </a:r>
            <a:r>
              <a:rPr lang="en-US" dirty="0" smtClean="0"/>
              <a:t>/</a:t>
            </a:r>
          </a:p>
          <a:p>
            <a:r>
              <a:rPr lang="en-US" dirty="0" smtClean="0"/>
              <a:t>https://</a:t>
            </a:r>
            <a:r>
              <a:rPr lang="en-US" dirty="0" err="1" smtClean="0"/>
              <a:t>eagereyes.org</a:t>
            </a:r>
            <a:r>
              <a:rPr lang="en-US" dirty="0" smtClean="0"/>
              <a:t>/basics/rainbow-color-map</a:t>
            </a:r>
          </a:p>
          <a:p>
            <a:r>
              <a:rPr lang="en-US" dirty="0" smtClean="0"/>
              <a:t>http://</a:t>
            </a:r>
            <a:r>
              <a:rPr lang="en-US" dirty="0" err="1" smtClean="0"/>
              <a:t>medvis.org</a:t>
            </a:r>
            <a:r>
              <a:rPr lang="en-US" dirty="0" smtClean="0"/>
              <a:t>/2012/08/21/rainbow-</a:t>
            </a:r>
            <a:r>
              <a:rPr lang="en-US" dirty="0" err="1" smtClean="0"/>
              <a:t>colormaps</a:t>
            </a:r>
            <a:r>
              <a:rPr lang="en-US" dirty="0" smtClean="0"/>
              <a:t>-what-are-they-good-for-absolutely-nothing/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C56878-3C53-9E40-A02F-87E38A3E87A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548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www.climate</a:t>
            </a:r>
            <a:r>
              <a:rPr lang="en-US" dirty="0" smtClean="0"/>
              <a:t>-lab-</a:t>
            </a:r>
            <a:r>
              <a:rPr lang="en-US" dirty="0" err="1" smtClean="0"/>
              <a:t>book.ac.uk</a:t>
            </a:r>
            <a:r>
              <a:rPr lang="en-US" dirty="0" smtClean="0"/>
              <a:t>/2016/why-rainbow-</a:t>
            </a:r>
            <a:r>
              <a:rPr lang="en-US" dirty="0" err="1" smtClean="0"/>
              <a:t>colour</a:t>
            </a:r>
            <a:r>
              <a:rPr lang="en-US" dirty="0" smtClean="0"/>
              <a:t>-scales-can-be-misleading/</a:t>
            </a:r>
          </a:p>
          <a:p>
            <a:r>
              <a:rPr lang="en-US" dirty="0" smtClean="0"/>
              <a:t>https://</a:t>
            </a:r>
            <a:r>
              <a:rPr lang="en-US" dirty="0" err="1" smtClean="0"/>
              <a:t>journals.ametsoc.org</a:t>
            </a:r>
            <a:r>
              <a:rPr lang="en-US" dirty="0" smtClean="0"/>
              <a:t>/</a:t>
            </a:r>
            <a:r>
              <a:rPr lang="en-US" dirty="0" err="1" smtClean="0"/>
              <a:t>doi</a:t>
            </a:r>
            <a:r>
              <a:rPr lang="en-US" dirty="0" smtClean="0"/>
              <a:t>/pdf/10.1175/BAMS-D-13-00155.1</a:t>
            </a:r>
          </a:p>
          <a:p>
            <a:r>
              <a:rPr lang="en-US" dirty="0" smtClean="0"/>
              <a:t>https://</a:t>
            </a:r>
            <a:r>
              <a:rPr lang="en-US" dirty="0" err="1" smtClean="0"/>
              <a:t>jakevdp.github.io</a:t>
            </a:r>
            <a:r>
              <a:rPr lang="en-US" dirty="0" smtClean="0"/>
              <a:t>/blog/2014/10/16/how-bad-is-your-</a:t>
            </a:r>
            <a:r>
              <a:rPr lang="en-US" dirty="0" err="1" smtClean="0"/>
              <a:t>colormap</a:t>
            </a:r>
            <a:r>
              <a:rPr lang="en-US" dirty="0" smtClean="0"/>
              <a:t>/</a:t>
            </a:r>
          </a:p>
          <a:p>
            <a:r>
              <a:rPr lang="en-US" dirty="0" smtClean="0"/>
              <a:t>https://</a:t>
            </a:r>
            <a:r>
              <a:rPr lang="en-US" dirty="0" err="1" smtClean="0"/>
              <a:t>eagereyes.org</a:t>
            </a:r>
            <a:r>
              <a:rPr lang="en-US" dirty="0" smtClean="0"/>
              <a:t>/basics/rainbow-color-map</a:t>
            </a:r>
          </a:p>
          <a:p>
            <a:r>
              <a:rPr lang="en-US" dirty="0" smtClean="0"/>
              <a:t>http://</a:t>
            </a:r>
            <a:r>
              <a:rPr lang="en-US" dirty="0" err="1" smtClean="0"/>
              <a:t>medvis.org</a:t>
            </a:r>
            <a:r>
              <a:rPr lang="en-US" dirty="0" smtClean="0"/>
              <a:t>/2012/08/21/rainbow-</a:t>
            </a:r>
            <a:r>
              <a:rPr lang="en-US" dirty="0" err="1" smtClean="0"/>
              <a:t>colormaps</a:t>
            </a:r>
            <a:r>
              <a:rPr lang="en-US" dirty="0" smtClean="0"/>
              <a:t>-what-are-they-good-for-absolutely-nothing/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C56878-3C53-9E40-A02F-87E38A3E87A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075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C56878-3C53-9E40-A02F-87E38A3E87A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7636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Click on link and go to website. Demo sequential, diverging</a:t>
            </a:r>
            <a:r>
              <a:rPr lang="en-US" baseline="0" dirty="0" smtClean="0"/>
              <a:t>, qualitative color maps.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Show colorblind safe.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C56878-3C53-9E40-A02F-87E38A3E87A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030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Cmocean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Perceptually uniform</a:t>
            </a:r>
          </a:p>
          <a:p>
            <a:endParaRPr lang="en-US" dirty="0" smtClean="0"/>
          </a:p>
          <a:p>
            <a:r>
              <a:rPr lang="en-US" dirty="0" smtClean="0"/>
              <a:t>http://</a:t>
            </a:r>
            <a:r>
              <a:rPr lang="en-US" dirty="0" err="1" smtClean="0"/>
              <a:t>tos.org</a:t>
            </a:r>
            <a:r>
              <a:rPr lang="en-US" dirty="0" smtClean="0"/>
              <a:t>/oceanography/assets/docs/29-3_thyng.pdf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C56878-3C53-9E40-A02F-87E38A3E87A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3927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C56878-3C53-9E40-A02F-87E38A3E87A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9614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hlinkClick r:id="rId3"/>
              </a:rPr>
              <a:t>Maarten Lambrechts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C56878-3C53-9E40-A02F-87E38A3E87A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740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First</a:t>
            </a:r>
            <a:r>
              <a:rPr lang="en-US" baseline="0" dirty="0" smtClean="0"/>
              <a:t> example just uses luminance channel for ordered data</a:t>
            </a:r>
          </a:p>
          <a:p>
            <a:r>
              <a:rPr lang="en-US" baseline="0" dirty="0" smtClean="0"/>
              <a:t>Second example selects a single hue and uses luminance channel</a:t>
            </a:r>
          </a:p>
          <a:p>
            <a:r>
              <a:rPr lang="en-US" baseline="0" dirty="0" smtClean="0"/>
              <a:t>Third example uses multiple hues and luminance channel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C56878-3C53-9E40-A02F-87E38A3E87A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6431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Krumhardt</a:t>
            </a:r>
            <a:r>
              <a:rPr lang="en-US" dirty="0" smtClean="0"/>
              <a:t> et al.</a:t>
            </a:r>
            <a:r>
              <a:rPr lang="en-US" baseline="0" dirty="0" smtClean="0"/>
              <a:t> 2017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Coccolithophore</a:t>
            </a:r>
            <a:r>
              <a:rPr lang="en-US" baseline="0" dirty="0" smtClean="0"/>
              <a:t> growth rate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C56878-3C53-9E40-A02F-87E38A3E87A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3175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Note</a:t>
            </a:r>
            <a:r>
              <a:rPr lang="en-US" baseline="0" dirty="0" smtClean="0"/>
              <a:t> that the values of your plot should actually center around that critical value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C56878-3C53-9E40-A02F-87E38A3E87A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9735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NOTE: </a:t>
            </a:r>
            <a:r>
              <a:rPr lang="en-US" b="0" dirty="0" smtClean="0"/>
              <a:t>Make</a:t>
            </a:r>
            <a:r>
              <a:rPr lang="en-US" b="0" baseline="0" dirty="0" smtClean="0"/>
              <a:t> sure the diverging color map centers around an intelligible critical point.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C56878-3C53-9E40-A02F-87E38A3E87A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4032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Note</a:t>
            </a:r>
            <a:r>
              <a:rPr lang="en-US" baseline="0" dirty="0" smtClean="0"/>
              <a:t> that the values of your plot should actually center around that critical value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C56878-3C53-9E40-A02F-87E38A3E87A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7415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 smtClean="0"/>
              <a:t>Different</a:t>
            </a:r>
            <a:r>
              <a:rPr lang="en-US" b="0" baseline="0" dirty="0" smtClean="0"/>
              <a:t> species of </a:t>
            </a:r>
            <a:r>
              <a:rPr lang="en-US" b="0" baseline="0" dirty="0" err="1" smtClean="0"/>
              <a:t>coccolithophore</a:t>
            </a:r>
            <a:endParaRPr lang="en-US" b="0" baseline="0" dirty="0" smtClean="0"/>
          </a:p>
          <a:p>
            <a:endParaRPr lang="en-US" b="0" baseline="0" dirty="0" smtClean="0"/>
          </a:p>
          <a:p>
            <a:r>
              <a:rPr lang="en-US" b="1" baseline="0" dirty="0" smtClean="0"/>
              <a:t>Side note: </a:t>
            </a:r>
            <a:r>
              <a:rPr lang="en-US" b="0" baseline="0" dirty="0" smtClean="0"/>
              <a:t>think about other vis channels for communicating information, e.g. hatching.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C56878-3C53-9E40-A02F-87E38A3E87A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8380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 smtClean="0"/>
              <a:t>Different</a:t>
            </a:r>
            <a:r>
              <a:rPr lang="en-US" b="0" baseline="0" dirty="0" smtClean="0"/>
              <a:t> species of </a:t>
            </a:r>
            <a:r>
              <a:rPr lang="en-US" b="0" baseline="0" dirty="0" err="1" smtClean="0"/>
              <a:t>coccolithophore</a:t>
            </a:r>
            <a:endParaRPr lang="en-US" b="0" baseline="0" dirty="0" smtClean="0"/>
          </a:p>
          <a:p>
            <a:endParaRPr lang="en-US" b="0" baseline="0" dirty="0" smtClean="0"/>
          </a:p>
          <a:p>
            <a:r>
              <a:rPr lang="en-US" b="1" baseline="0" dirty="0" smtClean="0"/>
              <a:t>Side note: </a:t>
            </a:r>
            <a:r>
              <a:rPr lang="en-US" b="0" baseline="0" dirty="0" smtClean="0"/>
              <a:t>think about other vis channels for communicating information, e.g. hatching.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C56878-3C53-9E40-A02F-87E38A3E87A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158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www.climate</a:t>
            </a:r>
            <a:r>
              <a:rPr lang="en-US" dirty="0" smtClean="0"/>
              <a:t>-lab-</a:t>
            </a:r>
            <a:r>
              <a:rPr lang="en-US" dirty="0" err="1" smtClean="0"/>
              <a:t>book.ac.uk</a:t>
            </a:r>
            <a:r>
              <a:rPr lang="en-US" dirty="0" smtClean="0"/>
              <a:t>/2016/why-rainbow-</a:t>
            </a:r>
            <a:r>
              <a:rPr lang="en-US" dirty="0" err="1" smtClean="0"/>
              <a:t>colour</a:t>
            </a:r>
            <a:r>
              <a:rPr lang="en-US" dirty="0" smtClean="0"/>
              <a:t>-scales-can-be-misleading/</a:t>
            </a:r>
          </a:p>
          <a:p>
            <a:r>
              <a:rPr lang="en-US" dirty="0" smtClean="0"/>
              <a:t>https://</a:t>
            </a:r>
            <a:r>
              <a:rPr lang="en-US" dirty="0" err="1" smtClean="0"/>
              <a:t>journals.ametsoc.org</a:t>
            </a:r>
            <a:r>
              <a:rPr lang="en-US" dirty="0" smtClean="0"/>
              <a:t>/</a:t>
            </a:r>
            <a:r>
              <a:rPr lang="en-US" dirty="0" err="1" smtClean="0"/>
              <a:t>doi</a:t>
            </a:r>
            <a:r>
              <a:rPr lang="en-US" dirty="0" smtClean="0"/>
              <a:t>/pdf/10.1175/BAMS-D-13-00155.1</a:t>
            </a:r>
          </a:p>
          <a:p>
            <a:r>
              <a:rPr lang="en-US" dirty="0" smtClean="0"/>
              <a:t>https://</a:t>
            </a:r>
            <a:r>
              <a:rPr lang="en-US" dirty="0" err="1" smtClean="0"/>
              <a:t>jakevdp.github.io</a:t>
            </a:r>
            <a:r>
              <a:rPr lang="en-US" dirty="0" smtClean="0"/>
              <a:t>/blog/2014/10/16/how-bad-is-your-</a:t>
            </a:r>
            <a:r>
              <a:rPr lang="en-US" dirty="0" err="1" smtClean="0"/>
              <a:t>colormap</a:t>
            </a:r>
            <a:r>
              <a:rPr lang="en-US" dirty="0" smtClean="0"/>
              <a:t>/</a:t>
            </a:r>
          </a:p>
          <a:p>
            <a:r>
              <a:rPr lang="en-US" dirty="0" smtClean="0"/>
              <a:t>https://</a:t>
            </a:r>
            <a:r>
              <a:rPr lang="en-US" dirty="0" err="1" smtClean="0"/>
              <a:t>eagereyes.org</a:t>
            </a:r>
            <a:r>
              <a:rPr lang="en-US" dirty="0" smtClean="0"/>
              <a:t>/basics/rainbow-color-map</a:t>
            </a:r>
          </a:p>
          <a:p>
            <a:r>
              <a:rPr lang="en-US" dirty="0" smtClean="0"/>
              <a:t>http://</a:t>
            </a:r>
            <a:r>
              <a:rPr lang="en-US" dirty="0" err="1" smtClean="0"/>
              <a:t>medvis.org</a:t>
            </a:r>
            <a:r>
              <a:rPr lang="en-US" dirty="0" smtClean="0"/>
              <a:t>/2012/08/21/rainbow-</a:t>
            </a:r>
            <a:r>
              <a:rPr lang="en-US" dirty="0" err="1" smtClean="0"/>
              <a:t>colormaps</a:t>
            </a:r>
            <a:r>
              <a:rPr lang="en-US" dirty="0" smtClean="0"/>
              <a:t>-what-are-they-good-for-absolutely-nothing/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C56878-3C53-9E40-A02F-87E38A3E87A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0390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80ECECBB-10B4-4044-B461-6D262B15C6F6}" type="datetimeFigureOut">
              <a:rPr lang="en-US" smtClean="0"/>
              <a:t>2/5/19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C9821934-9B03-454D-85E4-39C2F18530E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ECECBB-10B4-4044-B461-6D262B15C6F6}" type="datetimeFigureOut">
              <a:rPr lang="en-US" smtClean="0"/>
              <a:t>2/5/19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21934-9B03-454D-85E4-39C2F18530E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80ECECBB-10B4-4044-B461-6D262B15C6F6}" type="datetimeFigureOut">
              <a:rPr lang="en-US" smtClean="0"/>
              <a:t>2/5/19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C9821934-9B03-454D-85E4-39C2F18530E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80ECECBB-10B4-4044-B461-6D262B15C6F6}" type="datetimeFigureOut">
              <a:rPr lang="en-US" smtClean="0"/>
              <a:t>2/5/19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C9821934-9B03-454D-85E4-39C2F18530E6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80ECECBB-10B4-4044-B461-6D262B15C6F6}" type="datetimeFigureOut">
              <a:rPr lang="en-US" smtClean="0"/>
              <a:t>2/5/19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C9821934-9B03-454D-85E4-39C2F18530E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ECECBB-10B4-4044-B461-6D262B15C6F6}" type="datetimeFigureOut">
              <a:rPr lang="en-US" smtClean="0"/>
              <a:t>2/5/19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21934-9B03-454D-85E4-39C2F18530E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ECECBB-10B4-4044-B461-6D262B15C6F6}" type="datetimeFigureOut">
              <a:rPr lang="en-US" smtClean="0"/>
              <a:t>2/5/19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21934-9B03-454D-85E4-39C2F18530E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ECECBB-10B4-4044-B461-6D262B15C6F6}" type="datetimeFigureOut">
              <a:rPr lang="en-US" smtClean="0"/>
              <a:t>2/5/19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21934-9B03-454D-85E4-39C2F18530E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80ECECBB-10B4-4044-B461-6D262B15C6F6}" type="datetimeFigureOut">
              <a:rPr lang="en-US" smtClean="0"/>
              <a:t>2/5/19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C9821934-9B03-454D-85E4-39C2F18530E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ECECBB-10B4-4044-B461-6D262B15C6F6}" type="datetimeFigureOut">
              <a:rPr lang="en-US" smtClean="0"/>
              <a:t>2/5/19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21934-9B03-454D-85E4-39C2F18530E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80ECECBB-10B4-4044-B461-6D262B15C6F6}" type="datetimeFigureOut">
              <a:rPr lang="en-US" smtClean="0"/>
              <a:t>2/5/19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C9821934-9B03-454D-85E4-39C2F18530E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ECECBB-10B4-4044-B461-6D262B15C6F6}" type="datetimeFigureOut">
              <a:rPr lang="en-US" smtClean="0"/>
              <a:t>2/5/19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21934-9B03-454D-85E4-39C2F18530E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ECECBB-10B4-4044-B461-6D262B15C6F6}" type="datetimeFigureOut">
              <a:rPr lang="en-US" smtClean="0"/>
              <a:t>2/5/19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21934-9B03-454D-85E4-39C2F18530E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ECECBB-10B4-4044-B461-6D262B15C6F6}" type="datetimeFigureOut">
              <a:rPr lang="en-US" smtClean="0"/>
              <a:t>2/5/19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21934-9B03-454D-85E4-39C2F18530E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ECECBB-10B4-4044-B461-6D262B15C6F6}" type="datetimeFigureOut">
              <a:rPr lang="en-US" smtClean="0"/>
              <a:t>2/5/19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21934-9B03-454D-85E4-39C2F18530E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ECECBB-10B4-4044-B461-6D262B15C6F6}" type="datetimeFigureOut">
              <a:rPr lang="en-US" smtClean="0"/>
              <a:t>2/5/19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21934-9B03-454D-85E4-39C2F18530E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ECECBB-10B4-4044-B461-6D262B15C6F6}" type="datetimeFigureOut">
              <a:rPr lang="en-US" smtClean="0"/>
              <a:t>2/5/19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21934-9B03-454D-85E4-39C2F18530E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ECECBB-10B4-4044-B461-6D262B15C6F6}" type="datetimeFigureOut">
              <a:rPr lang="en-US" smtClean="0"/>
              <a:t>2/5/19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821934-9B03-454D-85E4-39C2F18530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60602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  <p:sldLayoutId id="2147483763" r:id="rId13"/>
    <p:sldLayoutId id="2147483764" r:id="rId14"/>
    <p:sldLayoutId id="2147483765" r:id="rId15"/>
    <p:sldLayoutId id="2147483766" r:id="rId16"/>
    <p:sldLayoutId id="2147483767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gi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gif"/><Relationship Id="rId3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colorbrewer2.org/" TargetMode="External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hyperlink" Target="https://www.mathworks.com/matlabcentral/fileexchange/45208-colorbrewer-attractive-and-distinctive-colormaps" TargetMode="External"/><Relationship Id="rId8" Type="http://schemas.openxmlformats.org/officeDocument/2006/relationships/image" Target="../media/image20.png"/><Relationship Id="rId9" Type="http://schemas.openxmlformats.org/officeDocument/2006/relationships/hyperlink" Target="https://www.rdocumentation.org/packages/RColorBrewer/versions/1.1-2/topics/RColorBrewer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atplotlib/cmocean" TargetMode="External"/><Relationship Id="rId4" Type="http://schemas.openxmlformats.org/officeDocument/2006/relationships/image" Target="../media/image15.gif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sciviscolor.org/" TargetMode="External"/><Relationship Id="rId4" Type="http://schemas.openxmlformats.org/officeDocument/2006/relationships/hyperlink" Target="https://colorhunt.co/" TargetMode="External"/><Relationship Id="rId5" Type="http://schemas.openxmlformats.org/officeDocument/2006/relationships/hyperlink" Target="https://colordrop.io/" TargetMode="External"/><Relationship Id="rId6" Type="http://schemas.openxmlformats.org/officeDocument/2006/relationships/hyperlink" Target="https://color.adobe.com/explore/?filter=most-popular&amp;time=month" TargetMode="External"/><Relationship Id="rId7" Type="http://schemas.openxmlformats.org/officeDocument/2006/relationships/hyperlink" Target="http://tristen.ca/hcl-picker" TargetMode="External"/><Relationship Id="rId8" Type="http://schemas.openxmlformats.org/officeDocument/2006/relationships/hyperlink" Target="http://gka.github.io/palettes" TargetMode="External"/><Relationship Id="rId9" Type="http://schemas.openxmlformats.org/officeDocument/2006/relationships/hyperlink" Target="https://projects.susielu.com/viz-palette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soliton.vm.bytemark.co.uk/pub/cpt-city/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44059" y="1003465"/>
            <a:ext cx="9418320" cy="2906486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Effective use of color in Scientific Visualization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53787" y="4059713"/>
            <a:ext cx="9448800" cy="471647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Riley X</a:t>
            </a:r>
            <a:r>
              <a:rPr lang="en-US" smtClean="0"/>
              <a:t>. </a:t>
            </a:r>
            <a:r>
              <a:rPr lang="en-US" dirty="0" smtClean="0"/>
              <a:t>Brady</a:t>
            </a:r>
          </a:p>
        </p:txBody>
      </p:sp>
    </p:spTree>
    <p:extLst>
      <p:ext uri="{BB962C8B-B14F-4D97-AF65-F5344CB8AC3E}">
        <p14:creationId xmlns:p14="http://schemas.microsoft.com/office/powerpoint/2010/main" val="957849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54213"/>
            <a:ext cx="8610600" cy="1293028"/>
          </a:xfrm>
        </p:spPr>
        <p:txBody>
          <a:bodyPr/>
          <a:lstStyle/>
          <a:p>
            <a:r>
              <a:rPr lang="en-US" dirty="0" smtClean="0"/>
              <a:t>Aside: avoid the </a:t>
            </a:r>
            <a:r>
              <a:rPr lang="en-US" dirty="0" smtClean="0">
                <a:solidFill>
                  <a:srgbClr val="FF0000"/>
                </a:solidFill>
              </a:rPr>
              <a:t>r</a:t>
            </a:r>
            <a:r>
              <a:rPr lang="en-US" dirty="0" smtClean="0">
                <a:solidFill>
                  <a:srgbClr val="FFC000"/>
                </a:solidFill>
              </a:rPr>
              <a:t>a</a:t>
            </a:r>
            <a:r>
              <a:rPr lang="en-US" dirty="0" smtClean="0">
                <a:solidFill>
                  <a:srgbClr val="FFFF00"/>
                </a:solidFill>
              </a:rPr>
              <a:t>i</a:t>
            </a:r>
            <a:r>
              <a:rPr lang="en-US" dirty="0" smtClean="0">
                <a:solidFill>
                  <a:srgbClr val="92D050"/>
                </a:solidFill>
              </a:rPr>
              <a:t>n</a:t>
            </a:r>
            <a:r>
              <a:rPr lang="en-US" dirty="0" smtClean="0">
                <a:solidFill>
                  <a:srgbClr val="00B0F0"/>
                </a:solidFill>
              </a:rPr>
              <a:t>b</a:t>
            </a:r>
            <a:r>
              <a:rPr lang="en-US" dirty="0" smtClean="0">
                <a:solidFill>
                  <a:srgbClr val="011893"/>
                </a:solidFill>
              </a:rPr>
              <a:t>o</a:t>
            </a:r>
            <a:r>
              <a:rPr lang="en-US" dirty="0" smtClean="0">
                <a:solidFill>
                  <a:srgbClr val="7030A0"/>
                </a:solidFill>
              </a:rPr>
              <a:t>w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4200" y="2047241"/>
            <a:ext cx="10820400" cy="3333245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It is not perceptually or logically ordered, despite it being a sequential color map.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6000" y="3268947"/>
            <a:ext cx="3411220" cy="1455454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5140960" y="2514601"/>
            <a:ext cx="1940560" cy="8216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7366000" y="4883166"/>
            <a:ext cx="34112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1">
                    <a:lumMod val="75000"/>
                  </a:schemeClr>
                </a:solidFill>
              </a:rPr>
              <a:t>Borland and Taylor 2007</a:t>
            </a:r>
            <a:endParaRPr lang="en-US" sz="16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86180" y="4869212"/>
            <a:ext cx="4635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 smtClean="0">
                <a:solidFill>
                  <a:schemeClr val="tx1">
                    <a:lumMod val="75000"/>
                  </a:schemeClr>
                </a:solidFill>
              </a:rPr>
              <a:t>Thyng</a:t>
            </a:r>
            <a:r>
              <a:rPr lang="en-US" sz="1600" dirty="0" smtClean="0">
                <a:solidFill>
                  <a:schemeClr val="tx1">
                    <a:lumMod val="75000"/>
                  </a:schemeClr>
                </a:solidFill>
              </a:rPr>
              <a:t> et al. 2016</a:t>
            </a:r>
            <a:endParaRPr lang="en-US" sz="1600" dirty="0">
              <a:solidFill>
                <a:schemeClr val="tx1">
                  <a:lumMod val="75000"/>
                </a:schemeClr>
              </a:solidFill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3279140" y="2504377"/>
            <a:ext cx="262890" cy="65792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180" y="3268947"/>
            <a:ext cx="4711700" cy="154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467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54213"/>
            <a:ext cx="8610600" cy="1293028"/>
          </a:xfrm>
        </p:spPr>
        <p:txBody>
          <a:bodyPr/>
          <a:lstStyle/>
          <a:p>
            <a:r>
              <a:rPr lang="en-US" dirty="0" smtClean="0"/>
              <a:t>Aside: avoid the </a:t>
            </a:r>
            <a:r>
              <a:rPr lang="en-US" dirty="0" smtClean="0">
                <a:solidFill>
                  <a:srgbClr val="FF0000"/>
                </a:solidFill>
              </a:rPr>
              <a:t>r</a:t>
            </a:r>
            <a:r>
              <a:rPr lang="en-US" dirty="0" smtClean="0">
                <a:solidFill>
                  <a:srgbClr val="FFC000"/>
                </a:solidFill>
              </a:rPr>
              <a:t>a</a:t>
            </a:r>
            <a:r>
              <a:rPr lang="en-US" dirty="0" smtClean="0">
                <a:solidFill>
                  <a:srgbClr val="FFFF00"/>
                </a:solidFill>
              </a:rPr>
              <a:t>i</a:t>
            </a:r>
            <a:r>
              <a:rPr lang="en-US" dirty="0" smtClean="0">
                <a:solidFill>
                  <a:srgbClr val="92D050"/>
                </a:solidFill>
              </a:rPr>
              <a:t>n</a:t>
            </a:r>
            <a:r>
              <a:rPr lang="en-US" dirty="0" smtClean="0">
                <a:solidFill>
                  <a:srgbClr val="00B0F0"/>
                </a:solidFill>
              </a:rPr>
              <a:t>b</a:t>
            </a:r>
            <a:r>
              <a:rPr lang="en-US" dirty="0" smtClean="0">
                <a:solidFill>
                  <a:srgbClr val="011893"/>
                </a:solidFill>
              </a:rPr>
              <a:t>o</a:t>
            </a:r>
            <a:r>
              <a:rPr lang="en-US" dirty="0" smtClean="0">
                <a:solidFill>
                  <a:srgbClr val="7030A0"/>
                </a:solidFill>
              </a:rPr>
              <a:t>w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4200" y="2047241"/>
            <a:ext cx="10820400" cy="3333245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It is not perceptually or logically ordered, despite it being a sequential color map.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Sudden luminosity changes create false boundaries in data.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0960" y="3813495"/>
            <a:ext cx="7680960" cy="276002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rot="16200000">
            <a:off x="889477" y="5024230"/>
            <a:ext cx="27600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1">
                    <a:lumMod val="75000"/>
                  </a:schemeClr>
                </a:solidFill>
              </a:rPr>
              <a:t>Hawkins 2016</a:t>
            </a:r>
            <a:endParaRPr lang="en-US" sz="1600" dirty="0">
              <a:solidFill>
                <a:schemeClr val="tx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4488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54213"/>
            <a:ext cx="8610600" cy="1293028"/>
          </a:xfrm>
        </p:spPr>
        <p:txBody>
          <a:bodyPr/>
          <a:lstStyle/>
          <a:p>
            <a:r>
              <a:rPr lang="en-US" dirty="0" smtClean="0"/>
              <a:t>Aside: avoid the </a:t>
            </a:r>
            <a:r>
              <a:rPr lang="en-US" dirty="0" smtClean="0">
                <a:solidFill>
                  <a:srgbClr val="FF0000"/>
                </a:solidFill>
              </a:rPr>
              <a:t>r</a:t>
            </a:r>
            <a:r>
              <a:rPr lang="en-US" dirty="0" smtClean="0">
                <a:solidFill>
                  <a:srgbClr val="FFC000"/>
                </a:solidFill>
              </a:rPr>
              <a:t>a</a:t>
            </a:r>
            <a:r>
              <a:rPr lang="en-US" dirty="0" smtClean="0">
                <a:solidFill>
                  <a:srgbClr val="FFFF00"/>
                </a:solidFill>
              </a:rPr>
              <a:t>i</a:t>
            </a:r>
            <a:r>
              <a:rPr lang="en-US" dirty="0" smtClean="0">
                <a:solidFill>
                  <a:srgbClr val="92D050"/>
                </a:solidFill>
              </a:rPr>
              <a:t>n</a:t>
            </a:r>
            <a:r>
              <a:rPr lang="en-US" dirty="0" smtClean="0">
                <a:solidFill>
                  <a:srgbClr val="00B0F0"/>
                </a:solidFill>
              </a:rPr>
              <a:t>b</a:t>
            </a:r>
            <a:r>
              <a:rPr lang="en-US" dirty="0" smtClean="0">
                <a:solidFill>
                  <a:srgbClr val="011893"/>
                </a:solidFill>
              </a:rPr>
              <a:t>o</a:t>
            </a:r>
            <a:r>
              <a:rPr lang="en-US" dirty="0" smtClean="0">
                <a:solidFill>
                  <a:srgbClr val="7030A0"/>
                </a:solidFill>
              </a:rPr>
              <a:t>w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4200" y="2047241"/>
            <a:ext cx="10820400" cy="3333245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It is not perceptually or logically ordered, despite it being a sequential color map.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Sudden luminosity changes create false boundaries in data.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It’s difficult to interpret for people with colorblindness.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1518" y="3920155"/>
            <a:ext cx="3152481" cy="275335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 rot="16200000">
            <a:off x="10473264" y="5130890"/>
            <a:ext cx="27600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1">
                    <a:lumMod val="75000"/>
                  </a:schemeClr>
                </a:solidFill>
              </a:rPr>
              <a:t>Stauffer et al</a:t>
            </a:r>
            <a:r>
              <a:rPr lang="en-US" sz="1600" smtClean="0">
                <a:solidFill>
                  <a:schemeClr val="tx1">
                    <a:lumMod val="75000"/>
                  </a:schemeClr>
                </a:solidFill>
              </a:rPr>
              <a:t>. </a:t>
            </a:r>
            <a:r>
              <a:rPr lang="en-US" sz="1600" dirty="0" smtClean="0">
                <a:solidFill>
                  <a:schemeClr val="tx1">
                    <a:lumMod val="75000"/>
                  </a:schemeClr>
                </a:solidFill>
              </a:rPr>
              <a:t>2015</a:t>
            </a:r>
            <a:endParaRPr lang="en-US" sz="1600" dirty="0">
              <a:solidFill>
                <a:schemeClr val="tx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6925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54213"/>
            <a:ext cx="8610600" cy="1293028"/>
          </a:xfrm>
        </p:spPr>
        <p:txBody>
          <a:bodyPr/>
          <a:lstStyle/>
          <a:p>
            <a:r>
              <a:rPr lang="en-US" dirty="0" smtClean="0"/>
              <a:t>Aside: avoid the </a:t>
            </a:r>
            <a:r>
              <a:rPr lang="en-US" dirty="0" smtClean="0">
                <a:solidFill>
                  <a:srgbClr val="FF0000"/>
                </a:solidFill>
              </a:rPr>
              <a:t>r</a:t>
            </a:r>
            <a:r>
              <a:rPr lang="en-US" dirty="0" smtClean="0">
                <a:solidFill>
                  <a:srgbClr val="FFC000"/>
                </a:solidFill>
              </a:rPr>
              <a:t>a</a:t>
            </a:r>
            <a:r>
              <a:rPr lang="en-US" dirty="0" smtClean="0">
                <a:solidFill>
                  <a:srgbClr val="FFFF00"/>
                </a:solidFill>
              </a:rPr>
              <a:t>i</a:t>
            </a:r>
            <a:r>
              <a:rPr lang="en-US" dirty="0" smtClean="0">
                <a:solidFill>
                  <a:srgbClr val="92D050"/>
                </a:solidFill>
              </a:rPr>
              <a:t>n</a:t>
            </a:r>
            <a:r>
              <a:rPr lang="en-US" dirty="0" smtClean="0">
                <a:solidFill>
                  <a:srgbClr val="00B0F0"/>
                </a:solidFill>
              </a:rPr>
              <a:t>b</a:t>
            </a:r>
            <a:r>
              <a:rPr lang="en-US" dirty="0" smtClean="0">
                <a:solidFill>
                  <a:srgbClr val="011893"/>
                </a:solidFill>
              </a:rPr>
              <a:t>o</a:t>
            </a:r>
            <a:r>
              <a:rPr lang="en-US" dirty="0" smtClean="0">
                <a:solidFill>
                  <a:srgbClr val="7030A0"/>
                </a:solidFill>
              </a:rPr>
              <a:t>w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4200" y="2047241"/>
            <a:ext cx="10820400" cy="3333245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It is not perceptually or logically ordered, despite it being a sequential color map.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Sudden luminosity changes create false boundaries in data.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It’s difficult to interpret for people with colorblindness.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84200" y="5222240"/>
            <a:ext cx="10820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/>
              <a:t>FRIENDS DON’T LET FRIENDS USE JET</a:t>
            </a:r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1142821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 mindful of color blindness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2720" y="4425772"/>
            <a:ext cx="4254500" cy="230522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107680" y="4056440"/>
            <a:ext cx="4084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Use a colorblindness simulator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584200" y="2047241"/>
            <a:ext cx="10820400" cy="3333245"/>
          </a:xfrm>
        </p:spPr>
        <p:txBody>
          <a:bodyPr/>
          <a:lstStyle/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dirty="0" smtClean="0"/>
              <a:t>Avoid using red and green together in </a:t>
            </a:r>
            <a:r>
              <a:rPr lang="en-US" smtClean="0"/>
              <a:t>line plots, choropleths, etc.</a:t>
            </a:r>
            <a:endParaRPr lang="en-US" dirty="0"/>
          </a:p>
        </p:txBody>
      </p:sp>
      <p:sp>
        <p:nvSpPr>
          <p:cNvPr id="8" name="Freeform 7"/>
          <p:cNvSpPr/>
          <p:nvPr/>
        </p:nvSpPr>
        <p:spPr>
          <a:xfrm>
            <a:off x="1770380" y="2690623"/>
            <a:ext cx="3413760" cy="1344257"/>
          </a:xfrm>
          <a:custGeom>
            <a:avLst/>
            <a:gdLst>
              <a:gd name="connsiteX0" fmla="*/ 0 w 3413760"/>
              <a:gd name="connsiteY0" fmla="*/ 1344257 h 1344257"/>
              <a:gd name="connsiteX1" fmla="*/ 782320 w 3413760"/>
              <a:gd name="connsiteY1" fmla="*/ 561937 h 1344257"/>
              <a:gd name="connsiteX2" fmla="*/ 1249680 w 3413760"/>
              <a:gd name="connsiteY2" fmla="*/ 1141057 h 1344257"/>
              <a:gd name="connsiteX3" fmla="*/ 2103120 w 3413760"/>
              <a:gd name="connsiteY3" fmla="*/ 998817 h 1344257"/>
              <a:gd name="connsiteX4" fmla="*/ 2153920 w 3413760"/>
              <a:gd name="connsiteY4" fmla="*/ 267297 h 1344257"/>
              <a:gd name="connsiteX5" fmla="*/ 2885440 w 3413760"/>
              <a:gd name="connsiteY5" fmla="*/ 3137 h 1344257"/>
              <a:gd name="connsiteX6" fmla="*/ 3413760 w 3413760"/>
              <a:gd name="connsiteY6" fmla="*/ 114897 h 1344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13760" h="1344257">
                <a:moveTo>
                  <a:pt x="0" y="1344257"/>
                </a:moveTo>
                <a:cubicBezTo>
                  <a:pt x="287020" y="970030"/>
                  <a:pt x="574040" y="595804"/>
                  <a:pt x="782320" y="561937"/>
                </a:cubicBezTo>
                <a:cubicBezTo>
                  <a:pt x="990600" y="528070"/>
                  <a:pt x="1029547" y="1068244"/>
                  <a:pt x="1249680" y="1141057"/>
                </a:cubicBezTo>
                <a:cubicBezTo>
                  <a:pt x="1469813" y="1213870"/>
                  <a:pt x="1952413" y="1144444"/>
                  <a:pt x="2103120" y="998817"/>
                </a:cubicBezTo>
                <a:cubicBezTo>
                  <a:pt x="2253827" y="853190"/>
                  <a:pt x="2023533" y="433244"/>
                  <a:pt x="2153920" y="267297"/>
                </a:cubicBezTo>
                <a:cubicBezTo>
                  <a:pt x="2284307" y="101350"/>
                  <a:pt x="2675467" y="28537"/>
                  <a:pt x="2885440" y="3137"/>
                </a:cubicBezTo>
                <a:cubicBezTo>
                  <a:pt x="3095413" y="-22263"/>
                  <a:pt x="3413760" y="114897"/>
                  <a:pt x="3413760" y="114897"/>
                </a:cubicBezTo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9" name="Freeform 8"/>
          <p:cNvSpPr/>
          <p:nvPr/>
        </p:nvSpPr>
        <p:spPr>
          <a:xfrm>
            <a:off x="2476500" y="2712183"/>
            <a:ext cx="3413760" cy="1344257"/>
          </a:xfrm>
          <a:custGeom>
            <a:avLst/>
            <a:gdLst>
              <a:gd name="connsiteX0" fmla="*/ 0 w 3413760"/>
              <a:gd name="connsiteY0" fmla="*/ 1344257 h 1344257"/>
              <a:gd name="connsiteX1" fmla="*/ 782320 w 3413760"/>
              <a:gd name="connsiteY1" fmla="*/ 561937 h 1344257"/>
              <a:gd name="connsiteX2" fmla="*/ 1249680 w 3413760"/>
              <a:gd name="connsiteY2" fmla="*/ 1141057 h 1344257"/>
              <a:gd name="connsiteX3" fmla="*/ 2103120 w 3413760"/>
              <a:gd name="connsiteY3" fmla="*/ 998817 h 1344257"/>
              <a:gd name="connsiteX4" fmla="*/ 2153920 w 3413760"/>
              <a:gd name="connsiteY4" fmla="*/ 267297 h 1344257"/>
              <a:gd name="connsiteX5" fmla="*/ 2885440 w 3413760"/>
              <a:gd name="connsiteY5" fmla="*/ 3137 h 1344257"/>
              <a:gd name="connsiteX6" fmla="*/ 3413760 w 3413760"/>
              <a:gd name="connsiteY6" fmla="*/ 114897 h 1344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13760" h="1344257">
                <a:moveTo>
                  <a:pt x="0" y="1344257"/>
                </a:moveTo>
                <a:cubicBezTo>
                  <a:pt x="287020" y="970030"/>
                  <a:pt x="574040" y="595804"/>
                  <a:pt x="782320" y="561937"/>
                </a:cubicBezTo>
                <a:cubicBezTo>
                  <a:pt x="990600" y="528070"/>
                  <a:pt x="1029547" y="1068244"/>
                  <a:pt x="1249680" y="1141057"/>
                </a:cubicBezTo>
                <a:cubicBezTo>
                  <a:pt x="1469813" y="1213870"/>
                  <a:pt x="1952413" y="1144444"/>
                  <a:pt x="2103120" y="998817"/>
                </a:cubicBezTo>
                <a:cubicBezTo>
                  <a:pt x="2253827" y="853190"/>
                  <a:pt x="2023533" y="433244"/>
                  <a:pt x="2153920" y="267297"/>
                </a:cubicBezTo>
                <a:cubicBezTo>
                  <a:pt x="2284307" y="101350"/>
                  <a:pt x="2675467" y="28537"/>
                  <a:pt x="2885440" y="3137"/>
                </a:cubicBezTo>
                <a:cubicBezTo>
                  <a:pt x="3095413" y="-22263"/>
                  <a:pt x="3413760" y="114897"/>
                  <a:pt x="3413760" y="114897"/>
                </a:cubicBezTo>
              </a:path>
            </a:pathLst>
          </a:custGeom>
          <a:noFill/>
          <a:ln w="57150">
            <a:solidFill>
              <a:srgbClr val="00B8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6FB72F"/>
              </a:solidFill>
            </a:endParaRPr>
          </a:p>
        </p:txBody>
      </p:sp>
      <p:sp>
        <p:nvSpPr>
          <p:cNvPr id="10" name="Freeform 9"/>
          <p:cNvSpPr/>
          <p:nvPr/>
        </p:nvSpPr>
        <p:spPr>
          <a:xfrm>
            <a:off x="1678940" y="5057903"/>
            <a:ext cx="3413760" cy="1344257"/>
          </a:xfrm>
          <a:custGeom>
            <a:avLst/>
            <a:gdLst>
              <a:gd name="connsiteX0" fmla="*/ 0 w 3413760"/>
              <a:gd name="connsiteY0" fmla="*/ 1344257 h 1344257"/>
              <a:gd name="connsiteX1" fmla="*/ 782320 w 3413760"/>
              <a:gd name="connsiteY1" fmla="*/ 561937 h 1344257"/>
              <a:gd name="connsiteX2" fmla="*/ 1249680 w 3413760"/>
              <a:gd name="connsiteY2" fmla="*/ 1141057 h 1344257"/>
              <a:gd name="connsiteX3" fmla="*/ 2103120 w 3413760"/>
              <a:gd name="connsiteY3" fmla="*/ 998817 h 1344257"/>
              <a:gd name="connsiteX4" fmla="*/ 2153920 w 3413760"/>
              <a:gd name="connsiteY4" fmla="*/ 267297 h 1344257"/>
              <a:gd name="connsiteX5" fmla="*/ 2885440 w 3413760"/>
              <a:gd name="connsiteY5" fmla="*/ 3137 h 1344257"/>
              <a:gd name="connsiteX6" fmla="*/ 3413760 w 3413760"/>
              <a:gd name="connsiteY6" fmla="*/ 114897 h 1344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13760" h="1344257">
                <a:moveTo>
                  <a:pt x="0" y="1344257"/>
                </a:moveTo>
                <a:cubicBezTo>
                  <a:pt x="287020" y="970030"/>
                  <a:pt x="574040" y="595804"/>
                  <a:pt x="782320" y="561937"/>
                </a:cubicBezTo>
                <a:cubicBezTo>
                  <a:pt x="990600" y="528070"/>
                  <a:pt x="1029547" y="1068244"/>
                  <a:pt x="1249680" y="1141057"/>
                </a:cubicBezTo>
                <a:cubicBezTo>
                  <a:pt x="1469813" y="1213870"/>
                  <a:pt x="1952413" y="1144444"/>
                  <a:pt x="2103120" y="998817"/>
                </a:cubicBezTo>
                <a:cubicBezTo>
                  <a:pt x="2253827" y="853190"/>
                  <a:pt x="2023533" y="433244"/>
                  <a:pt x="2153920" y="267297"/>
                </a:cubicBezTo>
                <a:cubicBezTo>
                  <a:pt x="2284307" y="101350"/>
                  <a:pt x="2675467" y="28537"/>
                  <a:pt x="2885440" y="3137"/>
                </a:cubicBezTo>
                <a:cubicBezTo>
                  <a:pt x="3095413" y="-22263"/>
                  <a:pt x="3413760" y="114897"/>
                  <a:pt x="3413760" y="114897"/>
                </a:cubicBezTo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1" name="Freeform 10"/>
          <p:cNvSpPr/>
          <p:nvPr/>
        </p:nvSpPr>
        <p:spPr>
          <a:xfrm>
            <a:off x="2385060" y="5079463"/>
            <a:ext cx="3413760" cy="1344257"/>
          </a:xfrm>
          <a:custGeom>
            <a:avLst/>
            <a:gdLst>
              <a:gd name="connsiteX0" fmla="*/ 0 w 3413760"/>
              <a:gd name="connsiteY0" fmla="*/ 1344257 h 1344257"/>
              <a:gd name="connsiteX1" fmla="*/ 782320 w 3413760"/>
              <a:gd name="connsiteY1" fmla="*/ 561937 h 1344257"/>
              <a:gd name="connsiteX2" fmla="*/ 1249680 w 3413760"/>
              <a:gd name="connsiteY2" fmla="*/ 1141057 h 1344257"/>
              <a:gd name="connsiteX3" fmla="*/ 2103120 w 3413760"/>
              <a:gd name="connsiteY3" fmla="*/ 998817 h 1344257"/>
              <a:gd name="connsiteX4" fmla="*/ 2153920 w 3413760"/>
              <a:gd name="connsiteY4" fmla="*/ 267297 h 1344257"/>
              <a:gd name="connsiteX5" fmla="*/ 2885440 w 3413760"/>
              <a:gd name="connsiteY5" fmla="*/ 3137 h 1344257"/>
              <a:gd name="connsiteX6" fmla="*/ 3413760 w 3413760"/>
              <a:gd name="connsiteY6" fmla="*/ 114897 h 1344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13760" h="1344257">
                <a:moveTo>
                  <a:pt x="0" y="1344257"/>
                </a:moveTo>
                <a:cubicBezTo>
                  <a:pt x="287020" y="970030"/>
                  <a:pt x="574040" y="595804"/>
                  <a:pt x="782320" y="561937"/>
                </a:cubicBezTo>
                <a:cubicBezTo>
                  <a:pt x="990600" y="528070"/>
                  <a:pt x="1029547" y="1068244"/>
                  <a:pt x="1249680" y="1141057"/>
                </a:cubicBezTo>
                <a:cubicBezTo>
                  <a:pt x="1469813" y="1213870"/>
                  <a:pt x="1952413" y="1144444"/>
                  <a:pt x="2103120" y="998817"/>
                </a:cubicBezTo>
                <a:cubicBezTo>
                  <a:pt x="2253827" y="853190"/>
                  <a:pt x="2023533" y="433244"/>
                  <a:pt x="2153920" y="267297"/>
                </a:cubicBezTo>
                <a:cubicBezTo>
                  <a:pt x="2284307" y="101350"/>
                  <a:pt x="2675467" y="28537"/>
                  <a:pt x="2885440" y="3137"/>
                </a:cubicBezTo>
                <a:cubicBezTo>
                  <a:pt x="3095413" y="-22263"/>
                  <a:pt x="3413760" y="114897"/>
                  <a:pt x="3413760" y="114897"/>
                </a:cubicBezTo>
              </a:path>
            </a:pathLst>
          </a:cu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3911600" y="4318000"/>
            <a:ext cx="0" cy="6096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6370320" y="2690623"/>
            <a:ext cx="48336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As many as 8% of men and 0.5% of women have some form of colorblindness. Think about your audience!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9259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Colors should be intuitive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444" y="2635024"/>
            <a:ext cx="3387476" cy="356412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98445" y="2265692"/>
            <a:ext cx="3387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sea ice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445"/>
          <a:stretch/>
        </p:blipFill>
        <p:spPr>
          <a:xfrm>
            <a:off x="8271982" y="2663467"/>
            <a:ext cx="3601188" cy="35356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704"/>
          <a:stretch/>
        </p:blipFill>
        <p:spPr>
          <a:xfrm>
            <a:off x="4670794" y="2663467"/>
            <a:ext cx="3601188" cy="331216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670794" y="5975627"/>
            <a:ext cx="3601188" cy="2235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670794" y="2294135"/>
            <a:ext cx="7202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precipitation </a:t>
            </a:r>
            <a:r>
              <a:rPr lang="en-US" dirty="0" smtClean="0"/>
              <a:t>changes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762234" y="6229925"/>
            <a:ext cx="72023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1">
                    <a:lumMod val="75000"/>
                  </a:schemeClr>
                </a:solidFill>
              </a:rPr>
              <a:t>Pendergrass et al. 2017</a:t>
            </a:r>
            <a:endParaRPr lang="en-US" sz="1600" dirty="0">
              <a:solidFill>
                <a:schemeClr val="tx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848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2249" y="764373"/>
            <a:ext cx="9243951" cy="1293028"/>
          </a:xfrm>
        </p:spPr>
        <p:txBody>
          <a:bodyPr/>
          <a:lstStyle/>
          <a:p>
            <a:r>
              <a:rPr lang="en-US" dirty="0" smtClean="0"/>
              <a:t>resource: </a:t>
            </a:r>
            <a:r>
              <a:rPr lang="en-US" dirty="0" err="1" smtClean="0"/>
              <a:t>colorbrewer</a:t>
            </a:r>
            <a:endParaRPr lang="en-US" dirty="0"/>
          </a:p>
        </p:txBody>
      </p:sp>
      <p:pic>
        <p:nvPicPr>
          <p:cNvPr id="4" name="Content Placeholder 3">
            <a:hlinkClick r:id="rId3"/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8154" y="2057401"/>
            <a:ext cx="6844002" cy="4355274"/>
          </a:xfrm>
        </p:spPr>
      </p:pic>
      <p:sp>
        <p:nvSpPr>
          <p:cNvPr id="5" name="TextBox 4"/>
          <p:cNvSpPr txBox="1"/>
          <p:nvPr/>
        </p:nvSpPr>
        <p:spPr>
          <a:xfrm>
            <a:off x="486889" y="2143623"/>
            <a:ext cx="36160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Strings work natively in </a:t>
            </a:r>
            <a:r>
              <a:rPr lang="en-US" sz="1600" i="1" dirty="0" err="1" smtClean="0"/>
              <a:t>matplotlib</a:t>
            </a:r>
            <a:r>
              <a:rPr lang="en-US" sz="1600" dirty="0" smtClean="0"/>
              <a:t> (use e.g. “</a:t>
            </a:r>
            <a:r>
              <a:rPr lang="en-US" sz="1600" dirty="0" err="1" smtClean="0"/>
              <a:t>BuGn_r</a:t>
            </a:r>
            <a:r>
              <a:rPr lang="en-US" sz="1600" dirty="0" smtClean="0"/>
              <a:t>” to reverse)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5943600" y="4043548"/>
            <a:ext cx="296883" cy="142504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3633849" y="2630384"/>
            <a:ext cx="2244437" cy="141316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0" y="1181594"/>
            <a:ext cx="1622631" cy="162263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421" y="3091484"/>
            <a:ext cx="666936" cy="598943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524165" y="3766254"/>
            <a:ext cx="36160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Download the </a:t>
            </a:r>
            <a:r>
              <a:rPr lang="en-US" sz="1600" dirty="0" err="1" smtClean="0">
                <a:hlinkClick r:id="rId7"/>
              </a:rPr>
              <a:t>Brewermap</a:t>
            </a:r>
            <a:r>
              <a:rPr lang="en-US" sz="1600" dirty="0" smtClean="0">
                <a:hlinkClick r:id="rId7"/>
              </a:rPr>
              <a:t> </a:t>
            </a:r>
            <a:r>
              <a:rPr lang="en-US" sz="1600" dirty="0" smtClean="0"/>
              <a:t>package</a:t>
            </a:r>
            <a:endParaRPr lang="en-US" sz="1600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422" y="4652457"/>
            <a:ext cx="885670" cy="686272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486889" y="5498996"/>
            <a:ext cx="36160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Download the </a:t>
            </a:r>
            <a:r>
              <a:rPr lang="en-US" sz="1600" dirty="0" err="1" smtClean="0">
                <a:hlinkClick r:id="rId9"/>
              </a:rPr>
              <a:t>RColorBrewer</a:t>
            </a:r>
            <a:r>
              <a:rPr lang="en-US" sz="1600" dirty="0" smtClean="0">
                <a:hlinkClick r:id="rId9"/>
              </a:rPr>
              <a:t> </a:t>
            </a:r>
            <a:r>
              <a:rPr lang="en-US" sz="1600" dirty="0" smtClean="0"/>
              <a:t>package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793271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4502" y="153244"/>
            <a:ext cx="9243951" cy="1293028"/>
          </a:xfrm>
        </p:spPr>
        <p:txBody>
          <a:bodyPr/>
          <a:lstStyle/>
          <a:p>
            <a:r>
              <a:rPr lang="en-US" dirty="0" smtClean="0"/>
              <a:t>resource: </a:t>
            </a:r>
            <a:r>
              <a:rPr lang="en-US" dirty="0" err="1" smtClean="0"/>
              <a:t>cmocean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30960" y="6070164"/>
            <a:ext cx="66799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Available via packages for python, MATLAB, R, GMT, </a:t>
            </a:r>
            <a:r>
              <a:rPr lang="en-US" sz="1600" dirty="0" err="1" smtClean="0"/>
              <a:t>Paraview</a:t>
            </a:r>
            <a:r>
              <a:rPr lang="en-US" sz="1600" dirty="0" smtClean="0"/>
              <a:t>, </a:t>
            </a:r>
            <a:r>
              <a:rPr lang="mr-IN" sz="1600" dirty="0" smtClean="0"/>
              <a:t>…</a:t>
            </a:r>
            <a:endParaRPr lang="en-US" sz="1600" dirty="0" smtClean="0"/>
          </a:p>
          <a:p>
            <a:r>
              <a:rPr lang="en-US" sz="1600" dirty="0">
                <a:hlinkClick r:id="rId3"/>
              </a:rPr>
              <a:t>https://</a:t>
            </a:r>
            <a:r>
              <a:rPr lang="en-US" sz="1600" dirty="0" err="1">
                <a:hlinkClick r:id="rId3"/>
              </a:rPr>
              <a:t>github.com</a:t>
            </a:r>
            <a:r>
              <a:rPr lang="en-US" sz="1600" dirty="0">
                <a:hlinkClick r:id="rId3"/>
              </a:rPr>
              <a:t>/</a:t>
            </a:r>
            <a:r>
              <a:rPr lang="en-US" sz="1600" dirty="0" err="1">
                <a:hlinkClick r:id="rId3"/>
              </a:rPr>
              <a:t>matplotlib</a:t>
            </a:r>
            <a:r>
              <a:rPr lang="en-US" sz="1600" dirty="0">
                <a:hlinkClick r:id="rId3"/>
              </a:rPr>
              <a:t>/</a:t>
            </a:r>
            <a:r>
              <a:rPr lang="en-US" sz="1600" dirty="0" err="1">
                <a:hlinkClick r:id="rId3"/>
              </a:rPr>
              <a:t>cmocean</a:t>
            </a:r>
            <a:endParaRPr lang="en-US" sz="16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1724" y="2716304"/>
            <a:ext cx="2409141" cy="253477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017" y="2615449"/>
            <a:ext cx="3650894" cy="273647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57017" y="1446272"/>
            <a:ext cx="728917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Although designed with the oceanographer in mind, these</a:t>
            </a:r>
          </a:p>
          <a:p>
            <a:r>
              <a:rPr lang="en-US" dirty="0" err="1" smtClean="0"/>
              <a:t>colormaps</a:t>
            </a:r>
            <a:r>
              <a:rPr lang="en-US" dirty="0" smtClean="0"/>
              <a:t> are useful for all fields. They are perceptually uniform</a:t>
            </a:r>
          </a:p>
          <a:p>
            <a:r>
              <a:rPr lang="en-US" dirty="0" smtClean="0"/>
              <a:t>and colorblind friendly.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4339" y="1337981"/>
            <a:ext cx="2509826" cy="5182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616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color map 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828800"/>
            <a:ext cx="11099800" cy="4389885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 smtClean="0"/>
              <a:t>Color maps</a:t>
            </a:r>
          </a:p>
          <a:p>
            <a:r>
              <a:rPr lang="en-US" dirty="0">
                <a:hlinkClick r:id="rId2"/>
              </a:rPr>
              <a:t>http://soliton.vm.bytemark.co.uk/pub/cpt-city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r>
              <a:rPr lang="en-US" dirty="0">
                <a:hlinkClick r:id="rId3"/>
              </a:rPr>
              <a:t>https://sciviscolor.org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Color palettes</a:t>
            </a:r>
          </a:p>
          <a:p>
            <a:r>
              <a:rPr lang="en-US" dirty="0">
                <a:hlinkClick r:id="rId4"/>
              </a:rPr>
              <a:t>https://colorhunt.co</a:t>
            </a:r>
            <a:r>
              <a:rPr lang="en-US" dirty="0" smtClean="0">
                <a:hlinkClick r:id="rId4"/>
              </a:rPr>
              <a:t>/</a:t>
            </a:r>
            <a:endParaRPr lang="en-US" dirty="0" smtClean="0"/>
          </a:p>
          <a:p>
            <a:r>
              <a:rPr lang="en-US" dirty="0">
                <a:hlinkClick r:id="rId5"/>
              </a:rPr>
              <a:t>https://colordrop.io</a:t>
            </a:r>
            <a:r>
              <a:rPr lang="en-US" dirty="0" smtClean="0">
                <a:hlinkClick r:id="rId5"/>
              </a:rPr>
              <a:t>/</a:t>
            </a:r>
            <a:endParaRPr lang="en-US" dirty="0" smtClean="0"/>
          </a:p>
          <a:p>
            <a:r>
              <a:rPr lang="en-US" dirty="0">
                <a:hlinkClick r:id="rId6"/>
              </a:rPr>
              <a:t>https://</a:t>
            </a:r>
            <a:r>
              <a:rPr lang="en-US" dirty="0" smtClean="0">
                <a:hlinkClick r:id="rId6"/>
              </a:rPr>
              <a:t>color.adobe.com/explore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Design your own</a:t>
            </a:r>
            <a:endParaRPr lang="en-US" dirty="0" smtClean="0">
              <a:hlinkClick r:id="rId7"/>
            </a:endParaRPr>
          </a:p>
          <a:p>
            <a:r>
              <a:rPr lang="en-US" dirty="0" smtClean="0">
                <a:hlinkClick r:id="rId7"/>
              </a:rPr>
              <a:t>http</a:t>
            </a:r>
            <a:r>
              <a:rPr lang="en-US" dirty="0">
                <a:hlinkClick r:id="rId7"/>
              </a:rPr>
              <a:t>://</a:t>
            </a:r>
            <a:r>
              <a:rPr lang="en-US" dirty="0" smtClean="0">
                <a:hlinkClick r:id="rId7"/>
              </a:rPr>
              <a:t>tristen.ca/hcl-picker</a:t>
            </a:r>
            <a:endParaRPr lang="en-US" dirty="0" smtClean="0"/>
          </a:p>
          <a:p>
            <a:r>
              <a:rPr lang="en-US" dirty="0">
                <a:hlinkClick r:id="rId8"/>
              </a:rPr>
              <a:t>http://</a:t>
            </a:r>
            <a:r>
              <a:rPr lang="en-US" dirty="0" smtClean="0">
                <a:hlinkClick r:id="rId8"/>
              </a:rPr>
              <a:t>gka.github.io/palettes</a:t>
            </a:r>
            <a:endParaRPr lang="en-US" dirty="0" smtClean="0"/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Testing</a:t>
            </a:r>
          </a:p>
          <a:p>
            <a:r>
              <a:rPr lang="en-US" dirty="0">
                <a:hlinkClick r:id="rId9"/>
              </a:rPr>
              <a:t>https://</a:t>
            </a:r>
            <a:r>
              <a:rPr lang="en-US" dirty="0" smtClean="0">
                <a:hlinkClick r:id="rId9"/>
              </a:rPr>
              <a:t>projects.susielu.com/viz-palette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628908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0340" y="820420"/>
            <a:ext cx="7378700" cy="12670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4904" y="2377440"/>
            <a:ext cx="7384136" cy="388874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63600" y="3772605"/>
            <a:ext cx="3048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Mask out missing or uncertain data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166665" y="6386873"/>
            <a:ext cx="72023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1">
                    <a:lumMod val="75000"/>
                  </a:schemeClr>
                </a:solidFill>
              </a:rPr>
              <a:t>IPCC AR5</a:t>
            </a:r>
            <a:endParaRPr lang="en-US" sz="1600" dirty="0">
              <a:solidFill>
                <a:schemeClr val="tx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1827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Theory: color channels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689" y="2161799"/>
            <a:ext cx="8553511" cy="3691390"/>
          </a:xfrm>
        </p:spPr>
      </p:pic>
      <p:sp>
        <p:nvSpPr>
          <p:cNvPr id="4" name="TextBox 3"/>
          <p:cNvSpPr txBox="1"/>
          <p:nvPr/>
        </p:nvSpPr>
        <p:spPr>
          <a:xfrm>
            <a:off x="6429695" y="5957587"/>
            <a:ext cx="15424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>
                <a:solidFill>
                  <a:schemeClr val="tx1">
                    <a:lumMod val="75000"/>
                  </a:schemeClr>
                </a:solidFill>
              </a:rPr>
              <a:t>Munzner</a:t>
            </a:r>
            <a:r>
              <a:rPr lang="en-US" sz="1600" dirty="0" smtClean="0">
                <a:solidFill>
                  <a:schemeClr val="tx1">
                    <a:lumMod val="75000"/>
                  </a:schemeClr>
                </a:solidFill>
              </a:rPr>
              <a:t> 2014</a:t>
            </a:r>
            <a:endParaRPr lang="en-US" sz="1600" dirty="0">
              <a:solidFill>
                <a:schemeClr val="tx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5227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0340" y="820420"/>
            <a:ext cx="7378700" cy="126705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63600" y="3772605"/>
            <a:ext cx="3048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Show a range of uncertainty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0340" y="2115182"/>
            <a:ext cx="4010629" cy="396117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521466" y="6104070"/>
            <a:ext cx="69483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1">
                    <a:lumMod val="75000"/>
                  </a:schemeClr>
                </a:solidFill>
              </a:rPr>
              <a:t>Jamie Scott / </a:t>
            </a:r>
          </a:p>
          <a:p>
            <a:pPr algn="ctr"/>
            <a:r>
              <a:rPr lang="en-US" sz="1600" dirty="0" smtClean="0">
                <a:solidFill>
                  <a:schemeClr val="tx1">
                    <a:lumMod val="75000"/>
                  </a:schemeClr>
                </a:solidFill>
              </a:rPr>
              <a:t>Climate Change Web Portal</a:t>
            </a:r>
            <a:endParaRPr lang="en-US" sz="1600" dirty="0">
              <a:solidFill>
                <a:schemeClr val="tx1">
                  <a:lumMod val="75000"/>
                </a:scheme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1449" y="2115182"/>
            <a:ext cx="3340052" cy="1207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249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0340" y="820420"/>
            <a:ext cx="7378700" cy="126705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82320" y="3813245"/>
            <a:ext cx="3048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Show an anomaly relative to </a:t>
            </a:r>
          </a:p>
          <a:p>
            <a:r>
              <a:rPr lang="en-US" dirty="0" smtClean="0"/>
              <a:t>reference cases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3914" y="2163106"/>
            <a:ext cx="7051551" cy="435634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257090" y="6519446"/>
            <a:ext cx="69483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1">
                    <a:lumMod val="75000"/>
                  </a:schemeClr>
                </a:solidFill>
              </a:rPr>
              <a:t>Maarten </a:t>
            </a:r>
            <a:r>
              <a:rPr lang="en-US" sz="1600" dirty="0" err="1" smtClean="0">
                <a:solidFill>
                  <a:schemeClr val="tx1">
                    <a:lumMod val="75000"/>
                  </a:schemeClr>
                </a:solidFill>
              </a:rPr>
              <a:t>Lambrechts</a:t>
            </a:r>
            <a:endParaRPr lang="en-US" sz="1600" dirty="0">
              <a:solidFill>
                <a:schemeClr val="tx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6011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5327" y="764373"/>
            <a:ext cx="8820873" cy="1293028"/>
          </a:xfrm>
        </p:spPr>
        <p:txBody>
          <a:bodyPr/>
          <a:lstStyle/>
          <a:p>
            <a:r>
              <a:rPr lang="en-US" dirty="0" smtClean="0"/>
              <a:t>Theory: sequential color maps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988790" y="2961320"/>
            <a:ext cx="568317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Sequential color maps are useful for data with some regular interval, e.g., raw temperature or salinity. </a:t>
            </a:r>
            <a:endParaRPr lang="en-US" dirty="0"/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They should have a monotonic increase in luminance and can have hue changes.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These color maps are unambiguous when printed in black and white.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8690530" y="2732397"/>
            <a:ext cx="370389" cy="370389"/>
          </a:xfrm>
          <a:prstGeom prst="rect">
            <a:avLst/>
          </a:prstGeom>
          <a:solidFill>
            <a:srgbClr val="F8F9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236470" y="2732396"/>
            <a:ext cx="370389" cy="370389"/>
          </a:xfrm>
          <a:prstGeom prst="rect">
            <a:avLst/>
          </a:prstGeom>
          <a:solidFill>
            <a:srgbClr val="D2D3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782410" y="2729269"/>
            <a:ext cx="370389" cy="370389"/>
          </a:xfrm>
          <a:prstGeom prst="rect">
            <a:avLst/>
          </a:prstGeom>
          <a:solidFill>
            <a:srgbClr val="A0A1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0328350" y="2729268"/>
            <a:ext cx="370389" cy="370389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0874290" y="2729267"/>
            <a:ext cx="370389" cy="370389"/>
          </a:xfrm>
          <a:prstGeom prst="rect">
            <a:avLst/>
          </a:prstGeom>
          <a:solidFill>
            <a:srgbClr val="2929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8690530" y="4022660"/>
            <a:ext cx="370389" cy="370389"/>
          </a:xfrm>
          <a:prstGeom prst="rect">
            <a:avLst/>
          </a:prstGeom>
          <a:solidFill>
            <a:srgbClr val="F4F3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9236470" y="4022659"/>
            <a:ext cx="370389" cy="370389"/>
          </a:xfrm>
          <a:prstGeom prst="rect">
            <a:avLst/>
          </a:prstGeom>
          <a:solidFill>
            <a:srgbClr val="D2D0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9782410" y="4019532"/>
            <a:ext cx="370389" cy="370389"/>
          </a:xfrm>
          <a:prstGeom prst="rect">
            <a:avLst/>
          </a:prstGeom>
          <a:solidFill>
            <a:srgbClr val="A8A4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328350" y="4019531"/>
            <a:ext cx="370389" cy="370389"/>
          </a:xfrm>
          <a:prstGeom prst="rect">
            <a:avLst/>
          </a:prstGeom>
          <a:solidFill>
            <a:srgbClr val="8076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10874290" y="4019530"/>
            <a:ext cx="370389" cy="370389"/>
          </a:xfrm>
          <a:prstGeom prst="rect">
            <a:avLst/>
          </a:prstGeom>
          <a:solidFill>
            <a:srgbClr val="5F2B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8690530" y="5293459"/>
            <a:ext cx="370389" cy="370389"/>
          </a:xfrm>
          <a:prstGeom prst="rect">
            <a:avLst/>
          </a:prstGeom>
          <a:solidFill>
            <a:srgbClr val="FFFF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9236470" y="5293458"/>
            <a:ext cx="370389" cy="370389"/>
          </a:xfrm>
          <a:prstGeom prst="rect">
            <a:avLst/>
          </a:prstGeom>
          <a:solidFill>
            <a:srgbClr val="ABDF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9782410" y="5290331"/>
            <a:ext cx="370389" cy="370389"/>
          </a:xfrm>
          <a:prstGeom prst="rect">
            <a:avLst/>
          </a:prstGeom>
          <a:solidFill>
            <a:srgbClr val="4ABE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0328350" y="5290330"/>
            <a:ext cx="370389" cy="370389"/>
          </a:xfrm>
          <a:prstGeom prst="rect">
            <a:avLst/>
          </a:prstGeom>
          <a:solidFill>
            <a:srgbClr val="2A3B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10874290" y="5290329"/>
            <a:ext cx="370389" cy="370389"/>
          </a:xfrm>
          <a:prstGeom prst="rect">
            <a:avLst/>
          </a:prstGeom>
          <a:solidFill>
            <a:srgbClr val="2A3B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9321688" y="2359935"/>
            <a:ext cx="13292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Grayscale</a:t>
            </a:r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8969574" y="3650198"/>
            <a:ext cx="1996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Monochromatic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9358301" y="4920997"/>
            <a:ext cx="1218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Multi-hue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111760" y="6441440"/>
            <a:ext cx="16289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>
                <a:solidFill>
                  <a:schemeClr val="tx1">
                    <a:lumMod val="75000"/>
                  </a:schemeClr>
                </a:solidFill>
              </a:rPr>
              <a:t>Thyng</a:t>
            </a:r>
            <a:r>
              <a:rPr lang="en-US" sz="1400" dirty="0" smtClean="0">
                <a:solidFill>
                  <a:schemeClr val="tx1">
                    <a:lumMod val="75000"/>
                  </a:schemeClr>
                </a:solidFill>
              </a:rPr>
              <a:t> et al. 2016</a:t>
            </a:r>
            <a:endParaRPr 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8770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39028" y="764373"/>
            <a:ext cx="8867172" cy="1293028"/>
          </a:xfrm>
        </p:spPr>
        <p:txBody>
          <a:bodyPr/>
          <a:lstStyle/>
          <a:p>
            <a:r>
              <a:rPr lang="en-US" dirty="0" smtClean="0"/>
              <a:t>example: sequential color map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5224" y="2174240"/>
            <a:ext cx="5430976" cy="338732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647610" y="5678399"/>
            <a:ext cx="22862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>
                <a:solidFill>
                  <a:schemeClr val="tx1">
                    <a:lumMod val="75000"/>
                  </a:schemeClr>
                </a:solidFill>
              </a:rPr>
              <a:t>Krumhardt</a:t>
            </a:r>
            <a:r>
              <a:rPr lang="en-US" sz="1600" dirty="0" smtClean="0">
                <a:solidFill>
                  <a:schemeClr val="tx1">
                    <a:lumMod val="75000"/>
                  </a:schemeClr>
                </a:solidFill>
              </a:rPr>
              <a:t> et al. 2017</a:t>
            </a:r>
            <a:endParaRPr lang="en-US" sz="1600" dirty="0">
              <a:solidFill>
                <a:schemeClr val="tx1">
                  <a:lumMod val="7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016" y="1913017"/>
            <a:ext cx="3864424" cy="482814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708932" y="1803401"/>
            <a:ext cx="914400" cy="50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 rot="16200000">
            <a:off x="353069" y="3698622"/>
            <a:ext cx="19078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tx1">
                    <a:lumMod val="75000"/>
                  </a:schemeClr>
                </a:solidFill>
              </a:rPr>
              <a:t>@</a:t>
            </a:r>
            <a:r>
              <a:rPr lang="en-US" sz="1600" dirty="0" err="1" smtClean="0">
                <a:solidFill>
                  <a:schemeClr val="tx1">
                    <a:lumMod val="75000"/>
                  </a:schemeClr>
                </a:solidFill>
              </a:rPr>
              <a:t>zlabe</a:t>
            </a:r>
            <a:r>
              <a:rPr lang="en-US" sz="1600" dirty="0" smtClean="0">
                <a:solidFill>
                  <a:schemeClr val="tx1">
                    <a:lumMod val="75000"/>
                  </a:schemeClr>
                </a:solidFill>
              </a:rPr>
              <a:t> on Twitter</a:t>
            </a:r>
            <a:endParaRPr lang="en-US" sz="1600" dirty="0">
              <a:solidFill>
                <a:schemeClr val="tx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2373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5327" y="764373"/>
            <a:ext cx="8820873" cy="1293028"/>
          </a:xfrm>
        </p:spPr>
        <p:txBody>
          <a:bodyPr/>
          <a:lstStyle/>
          <a:p>
            <a:r>
              <a:rPr lang="en-US" dirty="0" smtClean="0"/>
              <a:t>Theory: Diverging color maps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055002" y="2729267"/>
            <a:ext cx="568317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Diverging color maps are useful for data with reference to some </a:t>
            </a:r>
            <a:r>
              <a:rPr lang="en-US" b="1" dirty="0" smtClean="0"/>
              <a:t>critical value</a:t>
            </a:r>
            <a:r>
              <a:rPr lang="en-US" dirty="0" smtClean="0"/>
              <a:t>, e.g., anomalies from some climatology.</a:t>
            </a:r>
            <a:endParaRPr lang="en-US" dirty="0"/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They should be composed of two sequential color maps, but with mirrored luminance values.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These color maps are ambiguous when printed in black and white. This can be avoided by overlaying solid and dashed contour lines.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8680370" y="2917063"/>
            <a:ext cx="370389" cy="370389"/>
          </a:xfrm>
          <a:prstGeom prst="rect">
            <a:avLst/>
          </a:prstGeom>
          <a:solidFill>
            <a:srgbClr val="057C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226310" y="2917062"/>
            <a:ext cx="370389" cy="370389"/>
          </a:xfrm>
          <a:prstGeom prst="rect">
            <a:avLst/>
          </a:prstGeom>
          <a:solidFill>
            <a:srgbClr val="9DCC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772250" y="2913935"/>
            <a:ext cx="370389" cy="370389"/>
          </a:xfrm>
          <a:prstGeom prst="rect">
            <a:avLst/>
          </a:prstGeom>
          <a:solidFill>
            <a:srgbClr val="F8F9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0318190" y="2913934"/>
            <a:ext cx="370389" cy="370389"/>
          </a:xfrm>
          <a:prstGeom prst="rect">
            <a:avLst/>
          </a:prstGeom>
          <a:solidFill>
            <a:srgbClr val="F6AF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0864130" y="2913933"/>
            <a:ext cx="370389" cy="370389"/>
          </a:xfrm>
          <a:prstGeom prst="rect">
            <a:avLst/>
          </a:prstGeom>
          <a:solidFill>
            <a:srgbClr val="D102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8680370" y="4207326"/>
            <a:ext cx="370389" cy="370389"/>
          </a:xfrm>
          <a:prstGeom prst="rect">
            <a:avLst/>
          </a:prstGeom>
          <a:solidFill>
            <a:srgbClr val="0090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9226310" y="4207325"/>
            <a:ext cx="370389" cy="370389"/>
          </a:xfrm>
          <a:prstGeom prst="rect">
            <a:avLst/>
          </a:prstGeom>
          <a:solidFill>
            <a:srgbClr val="8BD3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9772250" y="4204198"/>
            <a:ext cx="370389" cy="370389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318190" y="4204197"/>
            <a:ext cx="370389" cy="370389"/>
          </a:xfrm>
          <a:prstGeom prst="rect">
            <a:avLst/>
          </a:prstGeom>
          <a:solidFill>
            <a:srgbClr val="E3CA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10864130" y="4204196"/>
            <a:ext cx="370389" cy="370389"/>
          </a:xfrm>
          <a:prstGeom prst="rect">
            <a:avLst/>
          </a:prstGeom>
          <a:solidFill>
            <a:srgbClr val="AF6C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8683329" y="5420346"/>
            <a:ext cx="370389" cy="370389"/>
          </a:xfrm>
          <a:prstGeom prst="rect">
            <a:avLst/>
          </a:prstGeom>
          <a:solidFill>
            <a:srgbClr val="318E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9229269" y="5420345"/>
            <a:ext cx="370389" cy="370389"/>
          </a:xfrm>
          <a:prstGeom prst="rect">
            <a:avLst/>
          </a:prstGeom>
          <a:solidFill>
            <a:srgbClr val="B4E2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9775209" y="5417218"/>
            <a:ext cx="370389" cy="370389"/>
          </a:xfrm>
          <a:prstGeom prst="rect">
            <a:avLst/>
          </a:prstGeom>
          <a:solidFill>
            <a:srgbClr val="FFF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0321149" y="5417217"/>
            <a:ext cx="370389" cy="370389"/>
          </a:xfrm>
          <a:prstGeom prst="rect">
            <a:avLst/>
          </a:prstGeom>
          <a:solidFill>
            <a:srgbClr val="FEB7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10867089" y="5417216"/>
            <a:ext cx="370389" cy="370389"/>
          </a:xfrm>
          <a:prstGeom prst="rect">
            <a:avLst/>
          </a:prstGeom>
          <a:solidFill>
            <a:srgbClr val="DC1B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9311528" y="2544601"/>
            <a:ext cx="1462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Blue to Red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8735793" y="3831735"/>
            <a:ext cx="2443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Blue-green to Brown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9351100" y="504788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Spectral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111760" y="6441440"/>
            <a:ext cx="16289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>
                <a:solidFill>
                  <a:schemeClr val="tx1">
                    <a:lumMod val="75000"/>
                  </a:schemeClr>
                </a:solidFill>
              </a:rPr>
              <a:t>Thyng</a:t>
            </a:r>
            <a:r>
              <a:rPr lang="en-US" sz="1400" dirty="0" smtClean="0">
                <a:solidFill>
                  <a:schemeClr val="tx1">
                    <a:lumMod val="75000"/>
                  </a:schemeClr>
                </a:solidFill>
              </a:rPr>
              <a:t> et al. 2016</a:t>
            </a:r>
            <a:endParaRPr 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2811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3600" y="969378"/>
            <a:ext cx="10815320" cy="1293028"/>
          </a:xfrm>
        </p:spPr>
        <p:txBody>
          <a:bodyPr/>
          <a:lstStyle/>
          <a:p>
            <a:r>
              <a:rPr lang="en-US" dirty="0" smtClean="0"/>
              <a:t>example</a:t>
            </a:r>
            <a:r>
              <a:rPr lang="en-US" smtClean="0"/>
              <a:t>: </a:t>
            </a:r>
            <a:r>
              <a:rPr lang="en-US" smtClean="0"/>
              <a:t>good </a:t>
            </a:r>
            <a:r>
              <a:rPr lang="en-US" smtClean="0"/>
              <a:t>Diverging </a:t>
            </a:r>
            <a:r>
              <a:rPr lang="en-US" dirty="0" smtClean="0"/>
              <a:t>color map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208" y="2529840"/>
            <a:ext cx="5566611" cy="352552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59208" y="2160508"/>
            <a:ext cx="55666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Differing contours for </a:t>
            </a:r>
            <a:r>
              <a:rPr lang="en-US" sz="1600" smtClean="0"/>
              <a:t>grayscale readability</a:t>
            </a:r>
            <a:endParaRPr lang="en-US" sz="1600"/>
          </a:p>
        </p:txBody>
      </p:sp>
      <p:sp>
        <p:nvSpPr>
          <p:cNvPr id="7" name="TextBox 6"/>
          <p:cNvSpPr txBox="1"/>
          <p:nvPr/>
        </p:nvSpPr>
        <p:spPr>
          <a:xfrm>
            <a:off x="1684421" y="6086138"/>
            <a:ext cx="29161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tx1">
                    <a:lumMod val="75000"/>
                  </a:schemeClr>
                </a:solidFill>
              </a:rPr>
              <a:t>Sarmiento and Gruber 2006</a:t>
            </a:r>
            <a:endParaRPr lang="en-US" sz="1600" dirty="0">
              <a:solidFill>
                <a:schemeClr val="tx1">
                  <a:lumMod val="75000"/>
                </a:schemeClr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7439" y="2529840"/>
            <a:ext cx="5686644" cy="352552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187439" y="2191286"/>
            <a:ext cx="55666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Combination of diverging and sequential</a:t>
            </a:r>
            <a:endParaRPr lang="en-US" sz="1600" dirty="0"/>
          </a:p>
        </p:txBody>
      </p:sp>
      <p:sp>
        <p:nvSpPr>
          <p:cNvPr id="10" name="TextBox 9"/>
          <p:cNvSpPr txBox="1"/>
          <p:nvPr/>
        </p:nvSpPr>
        <p:spPr>
          <a:xfrm>
            <a:off x="6187439" y="6079252"/>
            <a:ext cx="56866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1">
                    <a:lumMod val="75000"/>
                  </a:schemeClr>
                </a:solidFill>
              </a:rPr>
              <a:t>@</a:t>
            </a:r>
            <a:r>
              <a:rPr lang="en-US" sz="1600" dirty="0" err="1" smtClean="0">
                <a:solidFill>
                  <a:schemeClr val="tx1">
                    <a:lumMod val="75000"/>
                  </a:schemeClr>
                </a:solidFill>
              </a:rPr>
              <a:t>rileyxbrady</a:t>
            </a:r>
            <a:r>
              <a:rPr lang="en-US" sz="1600" dirty="0" smtClean="0">
                <a:solidFill>
                  <a:schemeClr val="tx1">
                    <a:lumMod val="75000"/>
                  </a:schemeClr>
                </a:solidFill>
              </a:rPr>
              <a:t> on Twitter (from E3SM model run)</a:t>
            </a:r>
            <a:endParaRPr lang="en-US" sz="1600" dirty="0">
              <a:solidFill>
                <a:schemeClr val="tx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3001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40732" y="764373"/>
            <a:ext cx="9765469" cy="1293028"/>
          </a:xfrm>
        </p:spPr>
        <p:txBody>
          <a:bodyPr/>
          <a:lstStyle/>
          <a:p>
            <a:r>
              <a:rPr lang="en-US" dirty="0" smtClean="0"/>
              <a:t>Theory: Qualitative color maps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993546" y="3625436"/>
            <a:ext cx="56831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Qualitative color maps are useful for data with distinct categories (e.g., political parties, species) and are generally distinguished by different hues of equal luminance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8680370" y="2917063"/>
            <a:ext cx="370389" cy="370389"/>
          </a:xfrm>
          <a:prstGeom prst="rect">
            <a:avLst/>
          </a:prstGeom>
          <a:solidFill>
            <a:srgbClr val="8AD0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226310" y="2917062"/>
            <a:ext cx="370389" cy="370389"/>
          </a:xfrm>
          <a:prstGeom prst="rect">
            <a:avLst/>
          </a:prstGeom>
          <a:solidFill>
            <a:srgbClr val="C6B7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772250" y="2913935"/>
            <a:ext cx="370389" cy="370389"/>
          </a:xfrm>
          <a:prstGeom prst="rect">
            <a:avLst/>
          </a:prstGeom>
          <a:solidFill>
            <a:srgbClr val="FEC8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0318190" y="2913934"/>
            <a:ext cx="370389" cy="370389"/>
          </a:xfrm>
          <a:prstGeom prst="rect">
            <a:avLst/>
          </a:prstGeom>
          <a:solidFill>
            <a:srgbClr val="FFFF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0864130" y="2913933"/>
            <a:ext cx="370389" cy="370389"/>
          </a:xfrm>
          <a:prstGeom prst="rect">
            <a:avLst/>
          </a:prstGeom>
          <a:solidFill>
            <a:srgbClr val="4077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8422316" y="4228731"/>
            <a:ext cx="370389" cy="370389"/>
          </a:xfrm>
          <a:prstGeom prst="rect">
            <a:avLst/>
          </a:prstGeom>
          <a:solidFill>
            <a:srgbClr val="B0D4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8968256" y="4228730"/>
            <a:ext cx="370389" cy="370389"/>
          </a:xfrm>
          <a:prstGeom prst="rect">
            <a:avLst/>
          </a:prstGeom>
          <a:solidFill>
            <a:srgbClr val="2283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9514196" y="4225603"/>
            <a:ext cx="370389" cy="370389"/>
          </a:xfrm>
          <a:prstGeom prst="rect">
            <a:avLst/>
          </a:prstGeom>
          <a:solidFill>
            <a:srgbClr val="BBE4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060136" y="4225602"/>
            <a:ext cx="370389" cy="370389"/>
          </a:xfrm>
          <a:prstGeom prst="rect">
            <a:avLst/>
          </a:prstGeom>
          <a:solidFill>
            <a:srgbClr val="3AAA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10606076" y="4225601"/>
            <a:ext cx="370389" cy="370389"/>
          </a:xfrm>
          <a:prstGeom prst="rect">
            <a:avLst/>
          </a:prstGeom>
          <a:solidFill>
            <a:srgbClr val="FCA5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8683329" y="5420346"/>
            <a:ext cx="370389" cy="370389"/>
          </a:xfrm>
          <a:prstGeom prst="rect">
            <a:avLst/>
          </a:prstGeom>
          <a:solidFill>
            <a:srgbClr val="E81D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9229269" y="5420345"/>
            <a:ext cx="370389" cy="370389"/>
          </a:xfrm>
          <a:prstGeom prst="rect">
            <a:avLst/>
          </a:prstGeom>
          <a:solidFill>
            <a:srgbClr val="3F89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9775209" y="5417218"/>
            <a:ext cx="370389" cy="370389"/>
          </a:xfrm>
          <a:prstGeom prst="rect">
            <a:avLst/>
          </a:prstGeom>
          <a:solidFill>
            <a:srgbClr val="57B8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0321149" y="5417217"/>
            <a:ext cx="370389" cy="370389"/>
          </a:xfrm>
          <a:prstGeom prst="rect">
            <a:avLst/>
          </a:prstGeom>
          <a:solidFill>
            <a:srgbClr val="A258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10867089" y="5417216"/>
            <a:ext cx="370389" cy="370389"/>
          </a:xfrm>
          <a:prstGeom prst="rect">
            <a:avLst/>
          </a:prstGeom>
          <a:solidFill>
            <a:srgbClr val="FF8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8680370" y="2544601"/>
            <a:ext cx="2554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Accent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8680370" y="3831735"/>
            <a:ext cx="2554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Paired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8680371" y="5047884"/>
            <a:ext cx="2554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Set1</a:t>
            </a:r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11152016" y="4225601"/>
            <a:ext cx="370389" cy="370389"/>
          </a:xfrm>
          <a:prstGeom prst="rect">
            <a:avLst/>
          </a:prstGeom>
          <a:solidFill>
            <a:srgbClr val="E71D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18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68880" y="764373"/>
            <a:ext cx="9037320" cy="1293028"/>
          </a:xfrm>
        </p:spPr>
        <p:txBody>
          <a:bodyPr/>
          <a:lstStyle/>
          <a:p>
            <a:r>
              <a:rPr lang="en-US" dirty="0" smtClean="0"/>
              <a:t>example: qualitative color map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5992" y="2479039"/>
            <a:ext cx="7982047" cy="322834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844438" y="6099634"/>
            <a:ext cx="22862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>
                <a:solidFill>
                  <a:schemeClr val="tx1">
                    <a:lumMod val="75000"/>
                  </a:schemeClr>
                </a:solidFill>
              </a:rPr>
              <a:t>Krumhardt</a:t>
            </a:r>
            <a:r>
              <a:rPr lang="en-US" sz="1600" dirty="0" smtClean="0">
                <a:solidFill>
                  <a:schemeClr val="tx1">
                    <a:lumMod val="75000"/>
                  </a:schemeClr>
                </a:solidFill>
              </a:rPr>
              <a:t> et al. 2017</a:t>
            </a:r>
            <a:endParaRPr lang="en-US" sz="1600" dirty="0">
              <a:solidFill>
                <a:schemeClr val="tx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439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68880" y="764373"/>
            <a:ext cx="9037320" cy="1293028"/>
          </a:xfrm>
        </p:spPr>
        <p:txBody>
          <a:bodyPr/>
          <a:lstStyle/>
          <a:p>
            <a:r>
              <a:rPr lang="en-US" dirty="0" smtClean="0"/>
              <a:t>example: qualitative color map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012810" y="6099634"/>
            <a:ext cx="77263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1">
                    <a:lumMod val="75000"/>
                  </a:schemeClr>
                </a:solidFill>
              </a:rPr>
              <a:t>Berliner </a:t>
            </a:r>
            <a:r>
              <a:rPr lang="en-US" sz="1600" dirty="0" err="1" smtClean="0">
                <a:solidFill>
                  <a:schemeClr val="tx1">
                    <a:lumMod val="75000"/>
                  </a:schemeClr>
                </a:solidFill>
              </a:rPr>
              <a:t>Morgenpost</a:t>
            </a:r>
            <a:endParaRPr lang="en-US" sz="1600" dirty="0">
              <a:solidFill>
                <a:schemeClr val="tx1">
                  <a:lumMod val="7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2810" y="1809843"/>
            <a:ext cx="7726310" cy="4133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888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Vapor Trail</Template>
  <TotalTime>547</TotalTime>
  <Words>854</Words>
  <Application>Microsoft Macintosh PowerPoint</Application>
  <PresentationFormat>Widescreen</PresentationFormat>
  <Paragraphs>172</Paragraphs>
  <Slides>21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Calibri</vt:lpstr>
      <vt:lpstr>Century Gothic</vt:lpstr>
      <vt:lpstr>Mangal</vt:lpstr>
      <vt:lpstr>Vapor Trail</vt:lpstr>
      <vt:lpstr>Effective use of color in Scientific Visualization</vt:lpstr>
      <vt:lpstr>Theory: color channels</vt:lpstr>
      <vt:lpstr>Theory: sequential color maps</vt:lpstr>
      <vt:lpstr>example: sequential color map</vt:lpstr>
      <vt:lpstr>Theory: Diverging color maps</vt:lpstr>
      <vt:lpstr>example: good Diverging color map</vt:lpstr>
      <vt:lpstr>Theory: Qualitative color maps</vt:lpstr>
      <vt:lpstr>example: qualitative color map</vt:lpstr>
      <vt:lpstr>example: qualitative color map</vt:lpstr>
      <vt:lpstr>Aside: avoid the rainbow</vt:lpstr>
      <vt:lpstr>Aside: avoid the rainbow</vt:lpstr>
      <vt:lpstr>Aside: avoid the rainbow</vt:lpstr>
      <vt:lpstr>Aside: avoid the rainbow</vt:lpstr>
      <vt:lpstr>Be mindful of color blindness</vt:lpstr>
      <vt:lpstr>Colors should be intuitive</vt:lpstr>
      <vt:lpstr>resource: colorbrewer</vt:lpstr>
      <vt:lpstr>resource: cmocean</vt:lpstr>
      <vt:lpstr>More color map resources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Riley Brady</dc:creator>
  <cp:lastModifiedBy>Riley Brady</cp:lastModifiedBy>
  <cp:revision>182</cp:revision>
  <dcterms:created xsi:type="dcterms:W3CDTF">2018-09-21T20:17:46Z</dcterms:created>
  <dcterms:modified xsi:type="dcterms:W3CDTF">2019-02-05T21:53:05Z</dcterms:modified>
</cp:coreProperties>
</file>